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34" r:id="rId32"/>
    <p:sldId id="290" r:id="rId33"/>
    <p:sldId id="291" r:id="rId34"/>
    <p:sldId id="292" r:id="rId35"/>
    <p:sldId id="293" r:id="rId36"/>
    <p:sldId id="289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35" r:id="rId60"/>
    <p:sldId id="316" r:id="rId61"/>
    <p:sldId id="318" r:id="rId62"/>
    <p:sldId id="317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70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51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311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0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32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34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80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85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142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976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06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7911-269D-43AB-85E8-BE0D65E207C1}" type="datetimeFigureOut">
              <a:rPr lang="da-DK" smtClean="0"/>
              <a:t>24-02-2026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FBFC-B4DC-44CB-92A4-AAF5087446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7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www.ddd.dda.d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urelia-clemons.dk/" TargetMode="External"/><Relationship Id="rId2" Type="http://schemas.openxmlformats.org/officeDocument/2006/relationships/hyperlink" Target="https://www.familysearch.org/en/search/catalog/97916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en/blog/ny-castle-garden-ellis-island" TargetMode="External"/><Relationship Id="rId2" Type="http://schemas.openxmlformats.org/officeDocument/2006/relationships/hyperlink" Target="https://www.ancestry.com/search/collections/106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ueofliberty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sy.rigsarkivet.dk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slaegtsbibliotek.dk/indfoed/indvList.php" TargetMode="External"/><Relationship Id="rId2" Type="http://schemas.openxmlformats.org/officeDocument/2006/relationships/hyperlink" Target="https://arkivalieronline.rigsarkivet.dk/da/billedviser?epid=18484356#236981,45100665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alogi.d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Opgaver\Foredrag\Foredrag om pasprotokoller og rejseadfærd\dampskib storebælt mercurius 18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r="7115" b="1296"/>
          <a:stretch/>
        </p:blipFill>
        <p:spPr bwMode="auto">
          <a:xfrm>
            <a:off x="0" y="-2125515"/>
            <a:ext cx="12192000" cy="89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0132" y="908721"/>
            <a:ext cx="10576874" cy="1470025"/>
          </a:xfrm>
        </p:spPr>
        <p:txBody>
          <a:bodyPr>
            <a:normAutofit/>
          </a:bodyPr>
          <a:lstStyle/>
          <a:p>
            <a:r>
              <a:rPr lang="da-DK" sz="7200" dirty="0"/>
              <a:t>Udvandrere og indvandrere</a:t>
            </a:r>
            <a:endParaRPr lang="da-DK" sz="49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95600" y="2684512"/>
            <a:ext cx="6400800" cy="1752600"/>
          </a:xfrm>
        </p:spPr>
        <p:txBody>
          <a:bodyPr>
            <a:normAutofit/>
          </a:bodyPr>
          <a:lstStyle/>
          <a:p>
            <a:r>
              <a:rPr lang="da-DK" dirty="0"/>
              <a:t>Michael Dupont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24207" y="6324601"/>
            <a:ext cx="406365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a-DK" altLang="da-DK" sz="2000" dirty="0">
                <a:solidFill>
                  <a:schemeClr val="bg1"/>
                </a:solidFill>
                <a:latin typeface="Arial" charset="0"/>
              </a:rPr>
              <a:t>Mercurius 1828-1857</a:t>
            </a:r>
          </a:p>
        </p:txBody>
      </p:sp>
    </p:spTree>
    <p:extLst>
      <p:ext uri="{BB962C8B-B14F-4D97-AF65-F5344CB8AC3E}">
        <p14:creationId xmlns:p14="http://schemas.microsoft.com/office/powerpoint/2010/main" val="218290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15888"/>
            <a:ext cx="8642350" cy="533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altLang="da-DK"/>
              <a:t>Over- og underordnede arkivskabere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3" name="Billede 2" descr="Skærmkli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/>
          <a:stretch/>
        </p:blipFill>
        <p:spPr>
          <a:xfrm>
            <a:off x="2639616" y="797668"/>
            <a:ext cx="6999778" cy="60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Bestilling trin for trin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Kan bestille på læsesalen (godsarkiver står dog i fjernmagasin)</a:t>
            </a:r>
          </a:p>
          <a:p>
            <a:r>
              <a:rPr lang="da-DK" altLang="da-DK"/>
              <a:t>Kan forudbestille</a:t>
            </a:r>
          </a:p>
          <a:p>
            <a:r>
              <a:rPr lang="da-DK" altLang="da-DK"/>
              <a:t>Kan fjernlåne</a:t>
            </a:r>
          </a:p>
          <a:p>
            <a:endParaRPr lang="da-DK" altLang="da-DK"/>
          </a:p>
          <a:p>
            <a:r>
              <a:rPr lang="da-DK" altLang="da-DK"/>
              <a:t>Fif: Behøver ikke at skrive hele ord</a:t>
            </a:r>
          </a:p>
        </p:txBody>
      </p:sp>
    </p:spTree>
    <p:extLst>
      <p:ext uri="{BB962C8B-B14F-4D97-AF65-F5344CB8AC3E}">
        <p14:creationId xmlns:p14="http://schemas.microsoft.com/office/powerpoint/2010/main" val="98279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Udfyld søgefelter</a:t>
            </a:r>
          </a:p>
        </p:txBody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Udfyld arkivskaber</a:t>
            </a:r>
          </a:p>
          <a:p>
            <a:endParaRPr lang="da-DK" altLang="da-DK" sz="2000"/>
          </a:p>
          <a:p>
            <a:pPr>
              <a:buFontTx/>
              <a:buNone/>
            </a:pPr>
            <a:r>
              <a:rPr lang="da-DK" altLang="da-DK" sz="2000"/>
              <a:t>eller</a:t>
            </a:r>
          </a:p>
          <a:p>
            <a:pPr>
              <a:buFontTx/>
              <a:buNone/>
            </a:pPr>
            <a:endParaRPr lang="da-DK" altLang="da-DK" sz="2000"/>
          </a:p>
          <a:p>
            <a:r>
              <a:rPr lang="da-DK" altLang="da-DK"/>
              <a:t>Udfyld arkivskaber </a:t>
            </a:r>
            <a:r>
              <a:rPr lang="da-DK" altLang="da-DK" i="1"/>
              <a:t>og</a:t>
            </a:r>
            <a:r>
              <a:rPr lang="da-DK" altLang="da-DK"/>
              <a:t> arkivserie</a:t>
            </a:r>
          </a:p>
          <a:p>
            <a:endParaRPr lang="da-DK" altLang="da-DK"/>
          </a:p>
          <a:p>
            <a:pPr>
              <a:buFontTx/>
              <a:buNone/>
            </a:pPr>
            <a:endParaRPr lang="da-DK" altLang="da-DK"/>
          </a:p>
          <a:p>
            <a:r>
              <a:rPr lang="da-DK" altLang="da-DK"/>
              <a:t>Pas på, du ikke begrænser din søgning!</a:t>
            </a:r>
          </a:p>
        </p:txBody>
      </p:sp>
    </p:spTree>
    <p:extLst>
      <p:ext uri="{BB962C8B-B14F-4D97-AF65-F5344CB8AC3E}">
        <p14:creationId xmlns:p14="http://schemas.microsoft.com/office/powerpoint/2010/main" val="56132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442913"/>
            <a:ext cx="8424863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altLang="da-DK"/>
              <a:t>Søgefelter udfyldt (arkivskaber + år)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340768"/>
            <a:ext cx="75920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Udpeg det rigtige søgeresultat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Når du trykker på ”søg”, får du en liste over de arkivskabere/arkivserier, der indeholder de ord, du har skrevet</a:t>
            </a:r>
          </a:p>
          <a:p>
            <a:r>
              <a:rPr lang="da-DK" altLang="da-DK"/>
              <a:t>Hvis du kun søger på arkivskaber, får du kun vist arkivskabere</a:t>
            </a:r>
          </a:p>
          <a:p>
            <a:r>
              <a:rPr lang="da-DK" altLang="da-DK"/>
              <a:t>Udpeg det rigtige søgeresultat (plejer ikke at være så mange at vælge imellem, når det er godsarkiver)</a:t>
            </a:r>
          </a:p>
        </p:txBody>
      </p:sp>
    </p:spTree>
    <p:extLst>
      <p:ext uri="{BB962C8B-B14F-4D97-AF65-F5344CB8AC3E}">
        <p14:creationId xmlns:p14="http://schemas.microsoft.com/office/powerpoint/2010/main" val="64976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”Vis arkivserier”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Hvis du kun har søgt på arkivskabere, står der til højre ”Vis arkivserier”</a:t>
            </a:r>
          </a:p>
          <a:p>
            <a:r>
              <a:rPr lang="da-DK" altLang="da-DK"/>
              <a:t>Trykker du på ”Vis arkivserier”, får du vist en liste over de arkivalier, der findes i arkivet</a:t>
            </a:r>
          </a:p>
          <a:p>
            <a:r>
              <a:rPr lang="da-DK" altLang="da-DK"/>
              <a:t>Alfabetisk eller kronologisk ordnet</a:t>
            </a:r>
          </a:p>
          <a:p>
            <a:r>
              <a:rPr lang="da-DK" altLang="da-DK"/>
              <a:t>Brug browserens søgefunktion</a:t>
            </a:r>
          </a:p>
        </p:txBody>
      </p:sp>
    </p:spTree>
    <p:extLst>
      <p:ext uri="{BB962C8B-B14F-4D97-AF65-F5344CB8AC3E}">
        <p14:creationId xmlns:p14="http://schemas.microsoft.com/office/powerpoint/2010/main" val="260889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altLang="da-DK"/>
              <a:t>Liste over arkivserier</a:t>
            </a:r>
          </a:p>
        </p:txBody>
      </p:sp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177652"/>
            <a:ext cx="6840760" cy="57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Oplysninger om arkivserien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/>
              <a:t>Find det </a:t>
            </a:r>
            <a:r>
              <a:rPr lang="da-DK" altLang="da-DK" dirty="0" err="1"/>
              <a:t>arkivalie</a:t>
            </a:r>
            <a:r>
              <a:rPr lang="da-DK" altLang="da-DK" dirty="0"/>
              <a:t>, du skal bruge og klik på det</a:t>
            </a:r>
          </a:p>
          <a:p>
            <a:r>
              <a:rPr lang="da-DK" altLang="da-DK" dirty="0"/>
              <a:t>På næste side får du oplysninger om arkivserien (antal fysiske enheder, arkivskaber(e), andre navne)</a:t>
            </a:r>
          </a:p>
        </p:txBody>
      </p:sp>
    </p:spTree>
    <p:extLst>
      <p:ext uri="{BB962C8B-B14F-4D97-AF65-F5344CB8AC3E}">
        <p14:creationId xmlns:p14="http://schemas.microsoft.com/office/powerpoint/2010/main" val="29997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3312"/>
            <a:ext cx="7772400" cy="533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altLang="da-DK" dirty="0"/>
              <a:t>Oplysninger om arkivserien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4" name="Billede 3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124744"/>
            <a:ext cx="837288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Liste over fysiske enheder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Tryk på ”vis/bestil”</a:t>
            </a:r>
          </a:p>
          <a:p>
            <a:r>
              <a:rPr lang="da-DK" altLang="da-DK"/>
              <a:t>Får derefter en liste over fysiske enheder</a:t>
            </a:r>
          </a:p>
          <a:p>
            <a:r>
              <a:rPr lang="da-DK" altLang="da-DK"/>
              <a:t>”Indhold beskrives med” (hvordan materialet er ordnet)</a:t>
            </a:r>
          </a:p>
          <a:p>
            <a:r>
              <a:rPr lang="da-DK" altLang="da-DK"/>
              <a:t>Vælg den enhed, du skal bruge (tryk på ”gå til bestilling”)</a:t>
            </a:r>
          </a:p>
        </p:txBody>
      </p:sp>
    </p:spTree>
    <p:extLst>
      <p:ext uri="{BB962C8B-B14F-4D97-AF65-F5344CB8AC3E}">
        <p14:creationId xmlns:p14="http://schemas.microsoft.com/office/powerpoint/2010/main" val="3337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vi nå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Lidt om ind- og udvandring i Danmark</a:t>
            </a:r>
          </a:p>
          <a:p>
            <a:r>
              <a:rPr lang="da-DK" dirty="0"/>
              <a:t>Arkivalier om rejsende</a:t>
            </a:r>
          </a:p>
          <a:p>
            <a:r>
              <a:rPr lang="da-DK" dirty="0"/>
              <a:t>Daisy-bestillinger</a:t>
            </a:r>
          </a:p>
          <a:p>
            <a:r>
              <a:rPr lang="da-DK" dirty="0"/>
              <a:t>Dansk Demografisk Database</a:t>
            </a:r>
          </a:p>
          <a:p>
            <a:r>
              <a:rPr lang="da-DK" dirty="0"/>
              <a:t>Københavns Politis arkivalier om udvandrere</a:t>
            </a:r>
          </a:p>
          <a:p>
            <a:r>
              <a:rPr lang="da-DK" dirty="0"/>
              <a:t>Udenlandske databaser</a:t>
            </a:r>
          </a:p>
          <a:p>
            <a:r>
              <a:rPr lang="da-DK" dirty="0"/>
              <a:t>Pasprotokoller</a:t>
            </a:r>
          </a:p>
          <a:p>
            <a:r>
              <a:rPr lang="da-DK" dirty="0"/>
              <a:t>Registrering af mistænkelige grupper</a:t>
            </a:r>
          </a:p>
          <a:p>
            <a:r>
              <a:rPr lang="da-DK" dirty="0"/>
              <a:t>Indfødsret</a:t>
            </a:r>
          </a:p>
        </p:txBody>
      </p:sp>
    </p:spTree>
    <p:extLst>
      <p:ext uri="{BB962C8B-B14F-4D97-AF65-F5344CB8AC3E}">
        <p14:creationId xmlns:p14="http://schemas.microsoft.com/office/powerpoint/2010/main" val="193903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19336"/>
            <a:ext cx="7772400" cy="533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altLang="da-DK" dirty="0"/>
              <a:t>Liste over arkivenheder</a:t>
            </a:r>
          </a:p>
        </p:txBody>
      </p:sp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1316234"/>
            <a:ext cx="6195597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Bestillingsformular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Hvor man vil se arkivaliet (læsesal)</a:t>
            </a:r>
          </a:p>
          <a:p>
            <a:r>
              <a:rPr lang="da-DK" altLang="da-DK"/>
              <a:t>Tidspunkt for benyttelsen</a:t>
            </a:r>
          </a:p>
          <a:p>
            <a:r>
              <a:rPr lang="da-DK" altLang="da-DK"/>
              <a:t>Læsesalsplads</a:t>
            </a:r>
          </a:p>
          <a:p>
            <a:r>
              <a:rPr lang="da-DK" altLang="da-DK"/>
              <a:t>Får en kvittering, når man har bestilt</a:t>
            </a:r>
          </a:p>
        </p:txBody>
      </p:sp>
    </p:spTree>
    <p:extLst>
      <p:ext uri="{BB962C8B-B14F-4D97-AF65-F5344CB8AC3E}">
        <p14:creationId xmlns:p14="http://schemas.microsoft.com/office/powerpoint/2010/main" val="380542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53752"/>
            <a:ext cx="7772400" cy="782960"/>
          </a:xfrm>
        </p:spPr>
        <p:txBody>
          <a:bodyPr/>
          <a:lstStyle/>
          <a:p>
            <a:r>
              <a:rPr lang="da-DK" altLang="da-DK" sz="4000" dirty="0"/>
              <a:t>Bestilling</a:t>
            </a:r>
          </a:p>
        </p:txBody>
      </p:sp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1" y="947020"/>
            <a:ext cx="6203218" cy="55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”Mine sider”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”På læsesal”, ”Bestillinger” og ”Afsluttede bestillinger”</a:t>
            </a:r>
          </a:p>
          <a:p>
            <a:r>
              <a:rPr lang="da-DK" altLang="da-DK"/>
              <a:t>Kan se, hvilke arkivalier du har lånt</a:t>
            </a:r>
          </a:p>
          <a:p>
            <a:r>
              <a:rPr lang="da-DK" altLang="da-DK"/>
              <a:t>Kan se, hvordan det går med bestillinger, fx fra fjernmagasin</a:t>
            </a:r>
          </a:p>
          <a:p>
            <a:r>
              <a:rPr lang="da-DK" altLang="da-DK"/>
              <a:t>Kan se tidligere bestillinger</a:t>
            </a:r>
          </a:p>
        </p:txBody>
      </p:sp>
    </p:spTree>
    <p:extLst>
      <p:ext uri="{BB962C8B-B14F-4D97-AF65-F5344CB8AC3E}">
        <p14:creationId xmlns:p14="http://schemas.microsoft.com/office/powerpoint/2010/main" val="3731721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/>
          <a:lstStyle/>
          <a:p>
            <a:r>
              <a:rPr lang="da-DK" altLang="da-DK" dirty="0"/>
              <a:t>Mine sider</a:t>
            </a:r>
          </a:p>
        </p:txBody>
      </p:sp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484784"/>
            <a:ext cx="581426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Forudbestilling og fjernlån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28800"/>
            <a:ext cx="10515600" cy="4267200"/>
          </a:xfrm>
        </p:spPr>
        <p:txBody>
          <a:bodyPr/>
          <a:lstStyle/>
          <a:p>
            <a:r>
              <a:rPr lang="da-DK" altLang="da-DK" dirty="0"/>
              <a:t>Begrænsninger på meget brugte arkivalier (kirkebøger, skifteprotokoller, skøde- og panteprotokoller, journaler og registre m.m.)</a:t>
            </a:r>
          </a:p>
          <a:p>
            <a:r>
              <a:rPr lang="da-DK" altLang="da-DK" dirty="0"/>
              <a:t>Ville være upraktisk at reservere eller fjernlåne</a:t>
            </a:r>
          </a:p>
          <a:p>
            <a:r>
              <a:rPr lang="da-DK" altLang="da-DK" dirty="0"/>
              <a:t>Derfor: De vigtigste arkivalier skal benyttes på arkivet. </a:t>
            </a:r>
          </a:p>
        </p:txBody>
      </p:sp>
    </p:spTree>
    <p:extLst>
      <p:ext uri="{BB962C8B-B14F-4D97-AF65-F5344CB8AC3E}">
        <p14:creationId xmlns:p14="http://schemas.microsoft.com/office/powerpoint/2010/main" val="3106177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0830"/>
            <a:ext cx="10515600" cy="1261948"/>
          </a:xfrm>
        </p:spPr>
        <p:txBody>
          <a:bodyPr>
            <a:normAutofit/>
          </a:bodyPr>
          <a:lstStyle/>
          <a:p>
            <a:r>
              <a:rPr lang="da-DK" dirty="0"/>
              <a:t>Dansk Demografisk Database (</a:t>
            </a:r>
            <a:r>
              <a:rPr lang="da-DK" dirty="0" err="1"/>
              <a:t>DDA</a:t>
            </a:r>
            <a:r>
              <a:rPr lang="da-DK" dirty="0"/>
              <a:t>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525963"/>
          </a:xfrm>
        </p:spPr>
        <p:txBody>
          <a:bodyPr/>
          <a:lstStyle/>
          <a:p>
            <a:r>
              <a:rPr lang="da-DK" dirty="0"/>
              <a:t>Findes </a:t>
            </a:r>
            <a:r>
              <a:rPr lang="da-DK" dirty="0" err="1">
                <a:hlinkClick r:id="rId2"/>
              </a:rPr>
              <a:t>www.ddd.dda.dk</a:t>
            </a:r>
            <a:r>
              <a:rPr lang="da-DK" dirty="0"/>
              <a:t>  </a:t>
            </a:r>
          </a:p>
          <a:p>
            <a:endParaRPr lang="da-DK" dirty="0"/>
          </a:p>
        </p:txBody>
      </p:sp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25786"/>
            <a:ext cx="8290140" cy="53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Fire databaser om rejsende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Udvandrere</a:t>
            </a:r>
          </a:p>
          <a:p>
            <a:pPr lvl="1"/>
            <a:r>
              <a:rPr lang="da-DK" dirty="0"/>
              <a:t>Database, bygger på Københavns Politis udvandrerprotokoller 1869-1920</a:t>
            </a:r>
          </a:p>
          <a:p>
            <a:r>
              <a:rPr lang="da-DK" dirty="0"/>
              <a:t>Indvandrere</a:t>
            </a:r>
          </a:p>
          <a:p>
            <a:pPr lvl="1"/>
            <a:r>
              <a:rPr lang="da-DK" dirty="0"/>
              <a:t>Arbejdsophold 1812-1924, bygger på div. materiale fra Frederiksborg Amt, Københavns Amt (ikke København og Frederiksberg), samt Lolland-Falster og Møn</a:t>
            </a:r>
          </a:p>
          <a:p>
            <a:pPr lvl="1"/>
            <a:r>
              <a:rPr lang="da-DK" dirty="0"/>
              <a:t>Indfødsretstildeling 1776-1960, bygger på protokol over Naturalisationspatenter og bemærkninger til indfødsretslovforslagene</a:t>
            </a:r>
          </a:p>
          <a:p>
            <a:pPr lvl="1"/>
            <a:r>
              <a:rPr lang="da-DK" dirty="0"/>
              <a:t>Udviste 1875-1919, bygger på politiets interne blad Politiefterretninger</a:t>
            </a:r>
          </a:p>
        </p:txBody>
      </p:sp>
    </p:spTree>
    <p:extLst>
      <p:ext uri="{BB962C8B-B14F-4D97-AF65-F5344CB8AC3E}">
        <p14:creationId xmlns:p14="http://schemas.microsoft.com/office/powerpoint/2010/main" val="240189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Københavns Politis udvandrerprotokoller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4525963"/>
          </a:xfrm>
        </p:spPr>
        <p:txBody>
          <a:bodyPr>
            <a:normAutofit/>
          </a:bodyPr>
          <a:lstStyle/>
          <a:p>
            <a:r>
              <a:rPr lang="da-DK" dirty="0"/>
              <a:t>Ved lov 01.05.1868 og 25.03.1872 blev det pålagt politiet at føre kontrol med de autoriserede udvandringsagenter, bl.a. at rejsekontrakten blev overholdt</a:t>
            </a:r>
          </a:p>
          <a:p>
            <a:r>
              <a:rPr lang="da-DK" dirty="0"/>
              <a:t>I København var det 3. politiinspektorat</a:t>
            </a:r>
          </a:p>
          <a:p>
            <a:r>
              <a:rPr lang="da-DK" dirty="0"/>
              <a:t>Arkivalierne hedder ikke udvandrerprotokoller, men ”register over udvandrere”</a:t>
            </a:r>
          </a:p>
          <a:p>
            <a:r>
              <a:rPr lang="da-DK" dirty="0"/>
              <a:t>Ingen bilag bevaret</a:t>
            </a:r>
          </a:p>
        </p:txBody>
      </p:sp>
    </p:spTree>
    <p:extLst>
      <p:ext uri="{BB962C8B-B14F-4D97-AF65-F5344CB8AC3E}">
        <p14:creationId xmlns:p14="http://schemas.microsoft.com/office/powerpoint/2010/main" val="6536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typer udvandrere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Direkte udvandrere: Personer, som direkte befordredes fra dansk havn til udvandringsstedet</a:t>
            </a:r>
          </a:p>
          <a:p>
            <a:r>
              <a:rPr lang="da-DK" dirty="0"/>
              <a:t>Indirekte udvandrere: Personer, som via en udenlandsk havn nåede udvandringsstedet</a:t>
            </a:r>
          </a:p>
        </p:txBody>
      </p:sp>
    </p:spTree>
    <p:extLst>
      <p:ext uri="{BB962C8B-B14F-4D97-AF65-F5344CB8AC3E}">
        <p14:creationId xmlns:p14="http://schemas.microsoft.com/office/powerpoint/2010/main" val="6014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Indvandringen til Danmark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Jøder: </a:t>
            </a:r>
          </a:p>
          <a:p>
            <a:pPr lvl="1"/>
            <a:r>
              <a:rPr lang="da-DK" dirty="0"/>
              <a:t>1622: Tilladelse til at bosætte sig i </a:t>
            </a:r>
            <a:r>
              <a:rPr lang="da-DK" dirty="0" err="1"/>
              <a:t>Glückstadt</a:t>
            </a:r>
            <a:endParaRPr lang="da-DK" dirty="0"/>
          </a:p>
          <a:p>
            <a:pPr lvl="1"/>
            <a:r>
              <a:rPr lang="da-DK" dirty="0"/>
              <a:t>1800: 1500 danske jøder</a:t>
            </a:r>
          </a:p>
          <a:p>
            <a:pPr lvl="1"/>
            <a:r>
              <a:rPr lang="da-DK" dirty="0"/>
              <a:t>1870-1921: 3200 jøder fra Polen og Rusland</a:t>
            </a:r>
          </a:p>
          <a:p>
            <a:pPr lvl="1"/>
            <a:r>
              <a:rPr lang="da-DK" dirty="0"/>
              <a:t>1940: 6.000 danske jøder (+ 1.000 jøder fra Tyskland)</a:t>
            </a:r>
          </a:p>
          <a:p>
            <a:r>
              <a:rPr lang="da-DK" dirty="0"/>
              <a:t>Svenskere:</a:t>
            </a:r>
          </a:p>
          <a:p>
            <a:pPr lvl="1"/>
            <a:r>
              <a:rPr lang="da-DK" dirty="0"/>
              <a:t>1861-1910: 82.000 (mange sæsonarbejdere)</a:t>
            </a:r>
          </a:p>
          <a:p>
            <a:r>
              <a:rPr lang="da-DK" dirty="0"/>
              <a:t>Polakker:</a:t>
            </a:r>
          </a:p>
          <a:p>
            <a:pPr lvl="1"/>
            <a:r>
              <a:rPr lang="da-DK" dirty="0"/>
              <a:t>1893-1930: 92.000 (heraf blev 5.000 bosiddende)</a:t>
            </a:r>
          </a:p>
          <a:p>
            <a:r>
              <a:rPr lang="da-DK" dirty="0"/>
              <a:t>Mindre grupper: Hollændere (Amager) og </a:t>
            </a:r>
            <a:r>
              <a:rPr lang="da-DK" dirty="0" err="1"/>
              <a:t>huegenotter</a:t>
            </a:r>
            <a:r>
              <a:rPr lang="da-DK" dirty="0"/>
              <a:t> (Fredericia)</a:t>
            </a:r>
          </a:p>
        </p:txBody>
      </p:sp>
    </p:spTree>
    <p:extLst>
      <p:ext uri="{BB962C8B-B14F-4D97-AF65-F5344CB8AC3E}">
        <p14:creationId xmlns:p14="http://schemas.microsoft.com/office/powerpoint/2010/main" val="254732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Protokollernes 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2945"/>
          </a:xfrm>
        </p:spPr>
        <p:txBody>
          <a:bodyPr>
            <a:normAutofit/>
          </a:bodyPr>
          <a:lstStyle/>
          <a:p>
            <a:r>
              <a:rPr lang="da-DK" dirty="0"/>
              <a:t>Ført på skematisk papir, oplyser om:</a:t>
            </a:r>
          </a:p>
          <a:p>
            <a:pPr lvl="1"/>
            <a:r>
              <a:rPr lang="da-DK" dirty="0"/>
              <a:t>navn</a:t>
            </a:r>
          </a:p>
          <a:p>
            <a:pPr lvl="1"/>
            <a:r>
              <a:rPr lang="da-DK" dirty="0"/>
              <a:t>stilling</a:t>
            </a:r>
          </a:p>
          <a:p>
            <a:pPr lvl="1"/>
            <a:r>
              <a:rPr lang="da-DK" dirty="0"/>
              <a:t>fødested eller sidste opholdssted</a:t>
            </a:r>
          </a:p>
          <a:p>
            <a:pPr lvl="1"/>
            <a:r>
              <a:rPr lang="da-DK" dirty="0"/>
              <a:t>alder</a:t>
            </a:r>
          </a:p>
          <a:p>
            <a:pPr lvl="1"/>
            <a:r>
              <a:rPr lang="da-DK" dirty="0"/>
              <a:t>bestemmelsessted</a:t>
            </a:r>
          </a:p>
          <a:p>
            <a:pPr lvl="1"/>
            <a:r>
              <a:rPr lang="da-DK" dirty="0"/>
              <a:t>kontraktens nr. og litra (kontrakten ikke bevaret)</a:t>
            </a:r>
          </a:p>
          <a:p>
            <a:pPr lvl="1"/>
            <a:r>
              <a:rPr lang="da-DK" dirty="0"/>
              <a:t>forevisningsdato</a:t>
            </a:r>
          </a:p>
        </p:txBody>
      </p:sp>
    </p:spTree>
    <p:extLst>
      <p:ext uri="{BB962C8B-B14F-4D97-AF65-F5344CB8AC3E}">
        <p14:creationId xmlns:p14="http://schemas.microsoft.com/office/powerpoint/2010/main" val="2825419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1474557"/>
          </a:xfrm>
        </p:spPr>
        <p:txBody>
          <a:bodyPr/>
          <a:lstStyle/>
          <a:p>
            <a:pPr eaLnBrk="1" hangingPunct="1"/>
            <a:r>
              <a:rPr lang="da-DK" altLang="da-DK" dirty="0"/>
              <a:t>Indgang til protokollerne</a:t>
            </a:r>
          </a:p>
        </p:txBody>
      </p:sp>
      <p:sp>
        <p:nvSpPr>
          <p:cNvPr id="51203" name="Pladsholder til indhold 2"/>
          <p:cNvSpPr>
            <a:spLocks noGrp="1"/>
          </p:cNvSpPr>
          <p:nvPr>
            <p:ph idx="1"/>
          </p:nvPr>
        </p:nvSpPr>
        <p:spPr>
          <a:xfrm>
            <a:off x="838200" y="1487978"/>
            <a:ext cx="10515600" cy="4379422"/>
          </a:xfrm>
        </p:spPr>
        <p:txBody>
          <a:bodyPr/>
          <a:lstStyle/>
          <a:p>
            <a:pPr eaLnBrk="1" hangingPunct="1"/>
            <a:r>
              <a:rPr lang="da-DK" altLang="da-DK" dirty="0"/>
              <a:t>Udvandrerdatabasen dækker mere end 400.000 udvandrere i perioden 1868-1911, 1913-1916, 1919-1920</a:t>
            </a:r>
          </a:p>
        </p:txBody>
      </p:sp>
      <p:pic>
        <p:nvPicPr>
          <p:cNvPr id="51205" name="Billede 4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16" y="2470149"/>
            <a:ext cx="27844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2605704"/>
            <a:ext cx="5846907" cy="42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8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44624"/>
            <a:ext cx="8229600" cy="1143000"/>
          </a:xfrm>
        </p:spPr>
        <p:txBody>
          <a:bodyPr/>
          <a:lstStyle/>
          <a:p>
            <a:r>
              <a:rPr lang="da-DK" dirty="0"/>
              <a:t>Udvandrerprotokol, direkte 1885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0"/>
          <a:stretch/>
        </p:blipFill>
        <p:spPr>
          <a:xfrm>
            <a:off x="2330036" y="1187624"/>
            <a:ext cx="7552615" cy="5688632"/>
          </a:xfrm>
        </p:spPr>
      </p:pic>
    </p:spTree>
    <p:extLst>
      <p:ext uri="{BB962C8B-B14F-4D97-AF65-F5344CB8AC3E}">
        <p14:creationId xmlns:p14="http://schemas.microsoft.com/office/powerpoint/2010/main" val="4046695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da-DK" dirty="0"/>
              <a:t>Udvandrerprotokol, direkte 1915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>
          <a:xfrm>
            <a:off x="2217912" y="1126541"/>
            <a:ext cx="7776864" cy="5731459"/>
          </a:xfrm>
        </p:spPr>
      </p:pic>
    </p:spTree>
    <p:extLst>
      <p:ext uri="{BB962C8B-B14F-4D97-AF65-F5344CB8AC3E}">
        <p14:creationId xmlns:p14="http://schemas.microsoft.com/office/powerpoint/2010/main" val="651612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da-DK" dirty="0"/>
              <a:t>Udvandrerprotokol, indirekte 1915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>
            <a:off x="2179341" y="1241376"/>
            <a:ext cx="7854006" cy="5616624"/>
          </a:xfrm>
        </p:spPr>
      </p:pic>
    </p:spTree>
    <p:extLst>
      <p:ext uri="{BB962C8B-B14F-4D97-AF65-F5344CB8AC3E}">
        <p14:creationId xmlns:p14="http://schemas.microsoft.com/office/powerpoint/2010/main" val="4144493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Skibsekspeditioner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Udvandrere, der købte billet direkte hos rederiet uden om en rejseagent (ikke registreret i udvandrerprotokollerne)</a:t>
            </a:r>
          </a:p>
          <a:p>
            <a:r>
              <a:rPr lang="da-DK" dirty="0"/>
              <a:t>Kan være registreret i Københavns Politis lister over skibsekspeditioner</a:t>
            </a:r>
          </a:p>
        </p:txBody>
      </p:sp>
    </p:spTree>
    <p:extLst>
      <p:ext uri="{BB962C8B-B14F-4D97-AF65-F5344CB8AC3E}">
        <p14:creationId xmlns:p14="http://schemas.microsoft.com/office/powerpoint/2010/main" val="428758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Mormoner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Københavns Politi: Skibsekspeditioner vedr. mormonudvandringen 1872-1894</a:t>
            </a:r>
          </a:p>
          <a:p>
            <a:r>
              <a:rPr lang="da-DK" dirty="0"/>
              <a:t>Findes ikke i udvandrerdatabasen</a:t>
            </a:r>
          </a:p>
          <a:p>
            <a:r>
              <a:rPr lang="da-DK" dirty="0"/>
              <a:t>Er trykt og findes: Passport to </a:t>
            </a:r>
            <a:r>
              <a:rPr lang="da-DK" dirty="0" err="1"/>
              <a:t>Paradise</a:t>
            </a:r>
            <a:r>
              <a:rPr lang="da-DK" dirty="0"/>
              <a:t>, Utah 2000 (</a:t>
            </a:r>
            <a:r>
              <a:rPr lang="da-DK" dirty="0">
                <a:hlinkClick r:id="rId2"/>
              </a:rPr>
              <a:t>https://www.familysearch.org/en/search/catalog/979162</a:t>
            </a:r>
            <a:r>
              <a:rPr lang="da-DK" dirty="0"/>
              <a:t>)</a:t>
            </a:r>
          </a:p>
          <a:p>
            <a:r>
              <a:rPr lang="da-DK" dirty="0"/>
              <a:t>Se også </a:t>
            </a:r>
            <a:r>
              <a:rPr lang="da-DK" dirty="0">
                <a:hlinkClick r:id="rId3"/>
              </a:rPr>
              <a:t>https://aurelia-clemons.dk/</a:t>
            </a:r>
            <a:r>
              <a:rPr lang="da-DK" dirty="0"/>
              <a:t>, emigrerede mormoner fra Danmark 1852-1881 </a:t>
            </a:r>
          </a:p>
        </p:txBody>
      </p:sp>
    </p:spTree>
    <p:extLst>
      <p:ext uri="{BB962C8B-B14F-4D97-AF65-F5344CB8AC3E}">
        <p14:creationId xmlns:p14="http://schemas.microsoft.com/office/powerpoint/2010/main" val="3985774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259"/>
          </a:xfrm>
        </p:spPr>
        <p:txBody>
          <a:bodyPr/>
          <a:lstStyle/>
          <a:p>
            <a:r>
              <a:rPr lang="da-DK" dirty="0"/>
              <a:t>Eksempel på skibsekspedition 1915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81" y="1313384"/>
            <a:ext cx="7902437" cy="5544616"/>
          </a:xfrm>
        </p:spPr>
      </p:pic>
    </p:spTree>
    <p:extLst>
      <p:ext uri="{BB962C8B-B14F-4D97-AF65-F5344CB8AC3E}">
        <p14:creationId xmlns:p14="http://schemas.microsoft.com/office/powerpoint/2010/main" val="3475477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/>
          <a:lstStyle/>
          <a:p>
            <a:r>
              <a:rPr lang="da-DK" dirty="0"/>
              <a:t>Også mandskabslister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360415"/>
            <a:ext cx="7056784" cy="5571380"/>
          </a:xfrm>
        </p:spPr>
      </p:pic>
    </p:spTree>
    <p:extLst>
      <p:ext uri="{BB962C8B-B14F-4D97-AF65-F5344CB8AC3E}">
        <p14:creationId xmlns:p14="http://schemas.microsoft.com/office/powerpoint/2010/main" val="2063057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Udenlandske databaser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4525963"/>
          </a:xfrm>
        </p:spPr>
        <p:txBody>
          <a:bodyPr/>
          <a:lstStyle/>
          <a:p>
            <a:r>
              <a:rPr lang="da-DK" dirty="0"/>
              <a:t>Udrejsende fra Hamborg 1850-1934: </a:t>
            </a:r>
            <a:r>
              <a:rPr lang="da-DK" dirty="0">
                <a:hlinkClick r:id="rId2"/>
              </a:rPr>
              <a:t>https://www.ancestry.com/search/collections/1068/</a:t>
            </a:r>
            <a:r>
              <a:rPr lang="da-DK" dirty="0"/>
              <a:t> (betalingsside)</a:t>
            </a:r>
          </a:p>
          <a:p>
            <a:r>
              <a:rPr lang="da-DK" dirty="0"/>
              <a:t>Ankomne til New York 1820-1957: </a:t>
            </a:r>
            <a:r>
              <a:rPr lang="da-DK" dirty="0">
                <a:hlinkClick r:id="rId3"/>
              </a:rPr>
              <a:t>https://www.familysearch.org/en/blog/ny-castle-garden-ellis-island</a:t>
            </a:r>
            <a:r>
              <a:rPr lang="da-DK" dirty="0"/>
              <a:t> (1820-1892 Castle Garden, 1892-1924 Ellis Island, 1925-1957 passager- og mandskabslister)</a:t>
            </a:r>
          </a:p>
          <a:p>
            <a:r>
              <a:rPr lang="da-DK" dirty="0"/>
              <a:t>Også </a:t>
            </a:r>
            <a:r>
              <a:rPr lang="da-DK" dirty="0">
                <a:hlinkClick r:id="rId4"/>
              </a:rPr>
              <a:t>https://www.statueofliberty.org/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788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Udvandringen fra Danmark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00200"/>
            <a:ext cx="10407977" cy="4637112"/>
          </a:xfrm>
        </p:spPr>
        <p:txBody>
          <a:bodyPr>
            <a:normAutofit/>
          </a:bodyPr>
          <a:lstStyle/>
          <a:p>
            <a:r>
              <a:rPr lang="da-DK" dirty="0"/>
              <a:t>1852-1870: Danske mormoner rejste til Utah 1852, herefter fulgte 20.000</a:t>
            </a:r>
          </a:p>
          <a:p>
            <a:r>
              <a:rPr lang="da-DK" dirty="0"/>
              <a:t>1870-1910: 250.000 danskere forlader Danmark, heraf bosætter 210.000 sig i USA</a:t>
            </a:r>
          </a:p>
          <a:p>
            <a:pPr lvl="1"/>
            <a:r>
              <a:rPr lang="da-DK" dirty="0"/>
              <a:t>1870-1875: Billig jord i USA i forhold til Danmark</a:t>
            </a:r>
          </a:p>
          <a:p>
            <a:pPr lvl="1"/>
            <a:r>
              <a:rPr lang="da-DK" dirty="0"/>
              <a:t>1880-1893: Højkonjunktur i USA, landbrugskrise i Danmark, endnu ikke jobs nok i danske byer</a:t>
            </a:r>
          </a:p>
          <a:p>
            <a:pPr lvl="1"/>
            <a:r>
              <a:rPr lang="da-DK" dirty="0"/>
              <a:t>1902-1910: Økonomisk vækst i USA, stagnation i de danske byerhverv, men fremgang i landbruget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7450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Pasprotokoller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Kan bruges til at</a:t>
            </a:r>
          </a:p>
          <a:p>
            <a:pPr lvl="1"/>
            <a:r>
              <a:rPr lang="da-DK" dirty="0"/>
              <a:t>følge en persons færden</a:t>
            </a:r>
          </a:p>
          <a:p>
            <a:pPr lvl="1"/>
            <a:r>
              <a:rPr lang="da-DK" dirty="0"/>
              <a:t>finde ud af hvor en person kommer fra</a:t>
            </a:r>
          </a:p>
          <a:p>
            <a:pPr lvl="1"/>
            <a:r>
              <a:rPr lang="da-DK" dirty="0"/>
              <a:t>finde ud af hvor en person rejser hen</a:t>
            </a:r>
          </a:p>
        </p:txBody>
      </p:sp>
    </p:spTree>
    <p:extLst>
      <p:ext uri="{BB962C8B-B14F-4D97-AF65-F5344CB8AC3E}">
        <p14:creationId xmlns:p14="http://schemas.microsoft.com/office/powerpoint/2010/main" val="4055609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et pas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… et af en Øvrighedsperson </a:t>
            </a:r>
            <a:r>
              <a:rPr lang="da-DK" dirty="0" err="1"/>
              <a:t>udstædt</a:t>
            </a:r>
            <a:r>
              <a:rPr lang="da-DK" dirty="0"/>
              <a:t> Document, hvormed Ihændehaveren legitimerer sig </a:t>
            </a:r>
            <a:r>
              <a:rPr lang="da-DK" dirty="0" err="1"/>
              <a:t>paa</a:t>
            </a:r>
            <a:r>
              <a:rPr lang="da-DK" dirty="0"/>
              <a:t> </a:t>
            </a:r>
            <a:r>
              <a:rPr lang="da-DK" dirty="0" err="1"/>
              <a:t>Reiser</a:t>
            </a:r>
            <a:r>
              <a:rPr lang="da-DK" dirty="0"/>
              <a:t>. (H. P. </a:t>
            </a:r>
            <a:r>
              <a:rPr lang="da-DK" dirty="0" err="1"/>
              <a:t>Giessing</a:t>
            </a:r>
            <a:r>
              <a:rPr lang="da-DK" dirty="0"/>
              <a:t>, 1841)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2321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Nogle typer af pas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90800" y="1600200"/>
            <a:ext cx="3124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altLang="da-DK" sz="2800" dirty="0">
                <a:latin typeface="+mj-lt"/>
              </a:rPr>
              <a:t> </a:t>
            </a:r>
            <a:r>
              <a:rPr lang="da-DK" altLang="da-DK" sz="2800" dirty="0"/>
              <a:t>Rejsepas</a:t>
            </a:r>
          </a:p>
          <a:p>
            <a:pPr>
              <a:buFontTx/>
              <a:buChar char="-"/>
            </a:pPr>
            <a:r>
              <a:rPr lang="da-DK" altLang="da-DK" sz="2800" dirty="0"/>
              <a:t> Sundheds- og </a:t>
            </a:r>
          </a:p>
          <a:p>
            <a:r>
              <a:rPr lang="da-DK" altLang="da-DK" sz="2800" dirty="0"/>
              <a:t>  karantænepas</a:t>
            </a:r>
          </a:p>
          <a:p>
            <a:pPr>
              <a:buFontTx/>
              <a:buChar char="-"/>
            </a:pPr>
            <a:r>
              <a:rPr lang="da-DK" altLang="da-DK" sz="2800" dirty="0"/>
              <a:t> Afskeds- eller </a:t>
            </a:r>
          </a:p>
          <a:p>
            <a:r>
              <a:rPr lang="da-DK" altLang="da-DK" sz="2800" dirty="0"/>
              <a:t>  gårdmandspas</a:t>
            </a:r>
          </a:p>
          <a:p>
            <a:pPr>
              <a:buFontTx/>
              <a:buChar char="-"/>
            </a:pPr>
            <a:r>
              <a:rPr lang="da-DK" altLang="da-DK" sz="2800" dirty="0"/>
              <a:t> Kopipas</a:t>
            </a:r>
          </a:p>
          <a:p>
            <a:pPr>
              <a:buFontTx/>
              <a:buChar char="-"/>
            </a:pPr>
            <a:r>
              <a:rPr lang="da-DK" altLang="da-DK" sz="2800" dirty="0"/>
              <a:t> Frimandspas</a:t>
            </a:r>
          </a:p>
          <a:p>
            <a:pPr>
              <a:buFontTx/>
              <a:buChar char="-"/>
            </a:pPr>
            <a:r>
              <a:rPr lang="da-DK" altLang="da-DK" sz="2800" dirty="0"/>
              <a:t> Frihedspas</a:t>
            </a:r>
          </a:p>
          <a:p>
            <a:pPr>
              <a:buFontTx/>
              <a:buChar char="-"/>
            </a:pPr>
            <a:r>
              <a:rPr lang="da-DK" altLang="da-DK" sz="2800" dirty="0"/>
              <a:t> Vognpas</a:t>
            </a:r>
          </a:p>
          <a:p>
            <a:pPr>
              <a:buFontTx/>
              <a:buChar char="-"/>
            </a:pPr>
            <a:r>
              <a:rPr lang="da-DK" altLang="da-DK" sz="2800" dirty="0"/>
              <a:t> Indladelsespas</a:t>
            </a:r>
            <a:endParaRPr lang="da-DK" altLang="da-DK" sz="2800" dirty="0">
              <a:solidFill>
                <a:srgbClr val="CC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8400" y="1600200"/>
            <a:ext cx="3276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altLang="da-DK" sz="2800" dirty="0">
                <a:latin typeface="+mj-lt"/>
              </a:rPr>
              <a:t> </a:t>
            </a:r>
            <a:r>
              <a:rPr lang="da-DK" altLang="da-DK" sz="2800" dirty="0"/>
              <a:t>Udygtighedspas</a:t>
            </a:r>
          </a:p>
          <a:p>
            <a:pPr>
              <a:buFontTx/>
              <a:buChar char="-"/>
            </a:pPr>
            <a:r>
              <a:rPr lang="da-DK" altLang="da-DK" sz="2800" dirty="0"/>
              <a:t> Fribefordringspas</a:t>
            </a:r>
          </a:p>
          <a:p>
            <a:pPr>
              <a:buFontTx/>
              <a:buChar char="-"/>
            </a:pPr>
            <a:r>
              <a:rPr lang="da-DK" altLang="da-DK" sz="2800" dirty="0"/>
              <a:t> Kurerpas</a:t>
            </a:r>
          </a:p>
          <a:p>
            <a:pPr>
              <a:buFontTx/>
              <a:buChar char="-"/>
            </a:pPr>
            <a:r>
              <a:rPr lang="da-DK" altLang="da-DK" sz="2800" dirty="0"/>
              <a:t> Permissionspas</a:t>
            </a:r>
          </a:p>
          <a:p>
            <a:pPr>
              <a:buFontTx/>
              <a:buChar char="-"/>
            </a:pPr>
            <a:r>
              <a:rPr lang="da-DK" altLang="da-DK" sz="2800" dirty="0"/>
              <a:t> Markedspas</a:t>
            </a:r>
          </a:p>
          <a:p>
            <a:pPr>
              <a:buFontTx/>
              <a:buChar char="-"/>
            </a:pPr>
            <a:r>
              <a:rPr lang="da-DK" altLang="da-DK" sz="2800" dirty="0"/>
              <a:t> Sessionspas</a:t>
            </a:r>
          </a:p>
          <a:p>
            <a:pPr>
              <a:buFontTx/>
              <a:buChar char="-"/>
            </a:pPr>
            <a:r>
              <a:rPr lang="da-DK" altLang="da-DK" sz="2800" dirty="0"/>
              <a:t> Toldpas</a:t>
            </a:r>
          </a:p>
          <a:p>
            <a:pPr>
              <a:buFontTx/>
              <a:buChar char="-"/>
            </a:pPr>
            <a:r>
              <a:rPr lang="da-DK" altLang="da-DK" sz="2800" dirty="0"/>
              <a:t> Besejlingspas</a:t>
            </a:r>
          </a:p>
          <a:p>
            <a:pPr>
              <a:buFontTx/>
              <a:buChar char="-"/>
            </a:pPr>
            <a:r>
              <a:rPr lang="da-DK" altLang="da-DK" sz="2800" dirty="0"/>
              <a:t> Islandsk </a:t>
            </a:r>
            <a:r>
              <a:rPr lang="da-DK" altLang="da-DK" sz="2800" dirty="0" err="1"/>
              <a:t>søpas</a:t>
            </a:r>
            <a:endParaRPr lang="da-DK" altLang="da-DK" sz="2800" dirty="0"/>
          </a:p>
          <a:p>
            <a:pPr>
              <a:buFontTx/>
              <a:buChar char="-"/>
            </a:pPr>
            <a:r>
              <a:rPr lang="da-DK" altLang="da-DK" sz="2800" dirty="0"/>
              <a:t> Flyttepas </a:t>
            </a:r>
          </a:p>
        </p:txBody>
      </p:sp>
    </p:spTree>
    <p:extLst>
      <p:ext uri="{BB962C8B-B14F-4D97-AF65-F5344CB8AC3E}">
        <p14:creationId xmlns:p14="http://schemas.microsoft.com/office/powerpoint/2010/main" val="3955792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Rejsepas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Udstedt af politimesteren, dvs. retsbetjenten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918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8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Opgaver\Foredrag\Foredrag om pasprotokoller og rejseadfærd\pas - pa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448800" cy="68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57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Opgaver\Foredrag\Foredrag om pasprotokoller og rejseadfærd\pas - pa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72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53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Opgaver\Foredrag\Foredrag om pasprotokoller og rejseadfærd\pas - pa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7938"/>
            <a:ext cx="10287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02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skulle bruge pas?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Indtil 1846: Indlændinge og udlændinge</a:t>
            </a:r>
          </a:p>
          <a:p>
            <a:r>
              <a:rPr lang="da-DK" altLang="da-DK" dirty="0"/>
              <a:t>1846-1862: Udlændinge</a:t>
            </a:r>
          </a:p>
          <a:p>
            <a:r>
              <a:rPr lang="da-DK" altLang="da-DK" dirty="0"/>
              <a:t>1862-1875: Udlændinge bortset fra svenskere, nordmænd og englændere</a:t>
            </a:r>
          </a:p>
          <a:p>
            <a:r>
              <a:rPr lang="da-DK" altLang="da-DK" dirty="0"/>
              <a:t>1875-1917: Ingen (dog opholdsbog)</a:t>
            </a:r>
          </a:p>
          <a:p>
            <a:r>
              <a:rPr lang="da-DK" altLang="da-DK" dirty="0"/>
              <a:t>Efter 1917: Udlændinge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335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Hvilke indlændinge skulle bruge pas?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Indtil 1846: Alle stænder</a:t>
            </a:r>
          </a:p>
          <a:p>
            <a:endParaRPr lang="da-DK" altLang="da-DK" dirty="0"/>
          </a:p>
          <a:p>
            <a:r>
              <a:rPr lang="da-DK" altLang="da-DK" dirty="0"/>
              <a:t>Bortset fra:</a:t>
            </a:r>
          </a:p>
          <a:p>
            <a:pPr lvl="1">
              <a:buFontTx/>
              <a:buChar char="-"/>
            </a:pPr>
            <a:r>
              <a:rPr lang="da-DK" altLang="da-DK" dirty="0"/>
              <a:t>Embedsmænd i tjeneste </a:t>
            </a:r>
          </a:p>
          <a:p>
            <a:pPr lvl="1">
              <a:buFontTx/>
              <a:buChar char="-"/>
            </a:pPr>
            <a:r>
              <a:rPr lang="da-DK" altLang="da-DK" dirty="0"/>
              <a:t>Skippere, sømænd, lodser</a:t>
            </a:r>
          </a:p>
          <a:p>
            <a:pPr lvl="1">
              <a:buFontTx/>
              <a:buChar char="-"/>
            </a:pPr>
            <a:r>
              <a:rPr lang="da-DK" altLang="da-DK" dirty="0"/>
              <a:t>Personer bosat inden for 2 mil</a:t>
            </a:r>
            <a:endParaRPr lang="da-DK" altLang="da-DK" dirty="0">
              <a:solidFill>
                <a:srgbClr val="CC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140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Arkivalier om rejsende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997152"/>
          </a:xfrm>
        </p:spPr>
        <p:txBody>
          <a:bodyPr>
            <a:normAutofit/>
          </a:bodyPr>
          <a:lstStyle/>
          <a:p>
            <a:r>
              <a:rPr lang="da-DK" dirty="0"/>
              <a:t>Udvandrere</a:t>
            </a:r>
          </a:p>
          <a:p>
            <a:pPr lvl="1"/>
            <a:r>
              <a:rPr lang="da-DK" dirty="0"/>
              <a:t>Københavns Politis udvandrerprotokoller</a:t>
            </a:r>
          </a:p>
          <a:p>
            <a:pPr lvl="1"/>
            <a:r>
              <a:rPr lang="da-DK" dirty="0"/>
              <a:t>Pasprotokoller</a:t>
            </a:r>
          </a:p>
          <a:p>
            <a:pPr lvl="1"/>
            <a:r>
              <a:rPr lang="da-DK" dirty="0"/>
              <a:t>Lægdsruller</a:t>
            </a:r>
          </a:p>
          <a:p>
            <a:r>
              <a:rPr lang="da-DK" dirty="0"/>
              <a:t>Indvandrere</a:t>
            </a:r>
          </a:p>
          <a:p>
            <a:pPr lvl="1"/>
            <a:r>
              <a:rPr lang="da-DK" dirty="0"/>
              <a:t>Fremmedprotokoller</a:t>
            </a:r>
          </a:p>
          <a:p>
            <a:pPr lvl="1"/>
            <a:r>
              <a:rPr lang="da-DK" dirty="0"/>
              <a:t>Pasprotokoller</a:t>
            </a:r>
          </a:p>
          <a:p>
            <a:pPr lvl="1"/>
            <a:r>
              <a:rPr lang="da-DK" dirty="0"/>
              <a:t>Indfødsretssager</a:t>
            </a:r>
          </a:p>
          <a:p>
            <a:r>
              <a:rPr lang="da-DK" dirty="0"/>
              <a:t>Andre arkivalier om rejsende</a:t>
            </a:r>
          </a:p>
          <a:p>
            <a:pPr lvl="1"/>
            <a:r>
              <a:rPr lang="da-DK" dirty="0"/>
              <a:t>Til- og afgangslister</a:t>
            </a:r>
          </a:p>
          <a:p>
            <a:pPr lvl="1"/>
            <a:r>
              <a:rPr lang="da-DK" dirty="0"/>
              <a:t>Tyendeprotokoller</a:t>
            </a:r>
          </a:p>
        </p:txBody>
      </p:sp>
    </p:spTree>
    <p:extLst>
      <p:ext uri="{BB962C8B-B14F-4D97-AF65-F5344CB8AC3E}">
        <p14:creationId xmlns:p14="http://schemas.microsoft.com/office/powerpoint/2010/main" val="4023831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skulle man bruge pas?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Når man skulle krydse vand (fx færgested) eller rejse til udlandet</a:t>
            </a:r>
          </a:p>
          <a:p>
            <a:endParaRPr lang="da-DK" altLang="da-DK" sz="3600" dirty="0"/>
          </a:p>
          <a:p>
            <a:r>
              <a:rPr lang="da-DK" altLang="da-DK" i="1" dirty="0"/>
              <a:t>Lov 07.08.1846:</a:t>
            </a:r>
          </a:p>
          <a:p>
            <a:pPr marL="457200" lvl="1" indent="0">
              <a:buNone/>
            </a:pPr>
            <a:r>
              <a:rPr lang="da-DK" altLang="da-DK" i="1" dirty="0"/>
              <a:t>… Pas </a:t>
            </a:r>
            <a:r>
              <a:rPr lang="da-DK" altLang="da-DK" i="1" dirty="0" err="1"/>
              <a:t>paa</a:t>
            </a:r>
            <a:r>
              <a:rPr lang="da-DK" altLang="da-DK" i="1" dirty="0"/>
              <a:t> </a:t>
            </a:r>
            <a:r>
              <a:rPr lang="da-DK" altLang="da-DK" i="1" dirty="0" err="1"/>
              <a:t>Reiser</a:t>
            </a:r>
            <a:r>
              <a:rPr lang="da-DK" altLang="da-DK" i="1" dirty="0"/>
              <a:t> mellem </a:t>
            </a:r>
            <a:r>
              <a:rPr lang="da-DK" altLang="da-DK" i="1" dirty="0" err="1"/>
              <a:t>forskiellige</a:t>
            </a:r>
            <a:r>
              <a:rPr lang="da-DK" altLang="da-DK" i="1" dirty="0"/>
              <a:t> Steder i Kongeriget … ophæves, </a:t>
            </a:r>
            <a:r>
              <a:rPr lang="da-DK" altLang="da-DK" i="1" dirty="0" err="1"/>
              <a:t>saa</a:t>
            </a:r>
            <a:r>
              <a:rPr lang="da-DK" altLang="da-DK" i="1" dirty="0"/>
              <a:t> at Sø- og </a:t>
            </a:r>
            <a:r>
              <a:rPr lang="da-DK" altLang="da-DK" i="1" dirty="0" err="1"/>
              <a:t>Landreiser</a:t>
            </a:r>
            <a:r>
              <a:rPr lang="da-DK" altLang="da-DK" i="1" dirty="0"/>
              <a:t> i </a:t>
            </a:r>
            <a:r>
              <a:rPr lang="da-DK" altLang="da-DK" i="1" dirty="0" err="1"/>
              <a:t>saa</a:t>
            </a:r>
            <a:r>
              <a:rPr lang="da-DK" altLang="da-DK" i="1" dirty="0"/>
              <a:t> Henseende sættes under lige </a:t>
            </a:r>
            <a:r>
              <a:rPr lang="da-DK" altLang="da-DK" i="1" dirty="0" err="1"/>
              <a:t>Vilkaar</a:t>
            </a:r>
            <a:r>
              <a:rPr lang="da-DK" altLang="da-DK" i="1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067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Kunne man selv vælge ruten?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altLang="da-DK" dirty="0"/>
              <a:t>Kunne vælge destinationen</a:t>
            </a:r>
          </a:p>
          <a:p>
            <a:r>
              <a:rPr lang="da-DK" altLang="da-DK" dirty="0"/>
              <a:t>Skulle altid tage den korteste vej</a:t>
            </a:r>
          </a:p>
          <a:p>
            <a:endParaRPr lang="da-DK" altLang="da-DK" i="1" dirty="0"/>
          </a:p>
          <a:p>
            <a:endParaRPr lang="da-DK" altLang="da-DK" i="1" dirty="0"/>
          </a:p>
          <a:p>
            <a:r>
              <a:rPr lang="da-DK" altLang="da-DK" dirty="0"/>
              <a:t>Lov 26.01.1819:</a:t>
            </a:r>
          </a:p>
          <a:p>
            <a:pPr marL="457200" lvl="1" indent="0">
              <a:buNone/>
            </a:pPr>
            <a:r>
              <a:rPr lang="da-DK" altLang="da-DK" i="1" dirty="0"/>
              <a:t>… om de </a:t>
            </a:r>
            <a:r>
              <a:rPr lang="da-DK" altLang="da-DK" i="1" dirty="0" err="1"/>
              <a:t>ere</a:t>
            </a:r>
            <a:r>
              <a:rPr lang="da-DK" altLang="da-DK" i="1" dirty="0"/>
              <a:t> forsynede med Passe, om de have taget nogen anden end den korteste </a:t>
            </a:r>
            <a:r>
              <a:rPr lang="da-DK" altLang="da-DK" i="1" dirty="0" err="1"/>
              <a:t>Vei</a:t>
            </a:r>
            <a:r>
              <a:rPr lang="da-DK" altLang="da-DK" i="1" dirty="0"/>
              <a:t>, for at komme til det i deres Passe bestemte Sted.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195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krævede det at få pas?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i="1" dirty="0"/>
              <a:t>Bevis på at man lovligt kunne rejse</a:t>
            </a:r>
          </a:p>
          <a:p>
            <a:pPr lvl="1">
              <a:buFontTx/>
              <a:buChar char="-"/>
            </a:pPr>
            <a:r>
              <a:rPr lang="da-DK" altLang="da-DK" dirty="0"/>
              <a:t>Håndværkssvende: Attest fra mester</a:t>
            </a:r>
          </a:p>
          <a:p>
            <a:pPr lvl="1">
              <a:buFontTx/>
              <a:buChar char="-"/>
            </a:pPr>
            <a:r>
              <a:rPr lang="da-DK" altLang="da-DK" dirty="0"/>
              <a:t>Jøder: Attest fra ældste</a:t>
            </a:r>
          </a:p>
          <a:p>
            <a:pPr lvl="1">
              <a:buFontTx/>
              <a:buChar char="-"/>
            </a:pPr>
            <a:r>
              <a:rPr lang="da-DK" altLang="da-DK" dirty="0"/>
              <a:t>Fremmede: Attest fra gæstgiver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9090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Opgaver\Foredrag\Foredrag om pasprotokoller og rejseadfærd\pas - attest præst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3" y="0"/>
            <a:ext cx="10908566" cy="67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84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Passets gyldighed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3 dage fra udstedelsen </a:t>
            </a:r>
          </a:p>
          <a:p>
            <a:r>
              <a:rPr lang="da-DK" altLang="da-DK" dirty="0"/>
              <a:t>Indtil 1839: Til én rejse</a:t>
            </a:r>
          </a:p>
          <a:p>
            <a:r>
              <a:rPr lang="da-DK" altLang="da-DK" dirty="0"/>
              <a:t>Efter 1839: Til flere rejser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3831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skulle passet forevises?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Ved overnatning på rejse</a:t>
            </a:r>
          </a:p>
          <a:p>
            <a:r>
              <a:rPr lang="da-DK" dirty="0"/>
              <a:t> Ved bosættelse</a:t>
            </a:r>
          </a:p>
          <a:p>
            <a:r>
              <a:rPr lang="da-DK" dirty="0"/>
              <a:t> Ved overfart</a:t>
            </a:r>
          </a:p>
          <a:p>
            <a:r>
              <a:rPr lang="da-DK" dirty="0"/>
              <a:t> Muligvis også ved gennemrejse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035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8" descr="C:\Opgaver\Foredrag\Foredrag om pasprotokoller og rejseadfærd\postvo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6119"/>
            <a:ext cx="12192000" cy="83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Hvem skulle passet forevises til?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Retsbetjenten</a:t>
            </a:r>
          </a:p>
          <a:p>
            <a:r>
              <a:rPr lang="da-DK" dirty="0">
                <a:solidFill>
                  <a:schemeClr val="bg1"/>
                </a:solidFill>
              </a:rPr>
              <a:t> Færgemanden</a:t>
            </a:r>
          </a:p>
          <a:p>
            <a:r>
              <a:rPr lang="da-DK" dirty="0">
                <a:solidFill>
                  <a:schemeClr val="bg1"/>
                </a:solidFill>
              </a:rPr>
              <a:t> Postvognskusken</a:t>
            </a:r>
          </a:p>
          <a:p>
            <a:r>
              <a:rPr lang="da-DK" dirty="0">
                <a:solidFill>
                  <a:schemeClr val="bg1"/>
                </a:solidFill>
              </a:rPr>
              <a:t> Gæstgiveren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816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pasprotokol?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Myndigheders registrering af:</a:t>
            </a:r>
          </a:p>
          <a:p>
            <a:pPr lvl="1"/>
            <a:r>
              <a:rPr lang="da-DK" altLang="da-DK" dirty="0"/>
              <a:t>Udstedte pas og pasbøger</a:t>
            </a:r>
          </a:p>
          <a:p>
            <a:pPr lvl="1"/>
            <a:r>
              <a:rPr lang="da-DK" altLang="da-DK" dirty="0"/>
              <a:t>Foreviste pas og pasbøger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3347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der bevaret?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altLang="da-DK" i="1" dirty="0"/>
              <a:t>København</a:t>
            </a:r>
          </a:p>
          <a:p>
            <a:pPr lvl="1"/>
            <a:r>
              <a:rPr lang="da-DK" altLang="da-DK" dirty="0"/>
              <a:t>Pasprotokoller over udstedte pas 1788-1850 (Københavnske pasregnskaber)</a:t>
            </a:r>
          </a:p>
          <a:p>
            <a:pPr>
              <a:buFontTx/>
              <a:buChar char="-"/>
            </a:pPr>
            <a:endParaRPr lang="da-DK" altLang="da-DK" dirty="0"/>
          </a:p>
          <a:p>
            <a:r>
              <a:rPr lang="da-DK" altLang="da-DK" i="1" dirty="0"/>
              <a:t>Provinsen</a:t>
            </a:r>
          </a:p>
          <a:p>
            <a:pPr lvl="1"/>
            <a:r>
              <a:rPr lang="da-DK" altLang="da-DK" dirty="0"/>
              <a:t>Helsingør 1804-</a:t>
            </a:r>
          </a:p>
          <a:p>
            <a:pPr lvl="1"/>
            <a:r>
              <a:rPr lang="da-DK" altLang="da-DK" dirty="0"/>
              <a:t>Korsør 1798-</a:t>
            </a:r>
          </a:p>
          <a:p>
            <a:pPr lvl="1"/>
            <a:r>
              <a:rPr lang="da-DK" altLang="da-DK" dirty="0"/>
              <a:t>De fleste retsbetjente først </a:t>
            </a:r>
            <a:r>
              <a:rPr lang="da-DK" altLang="da-DK" dirty="0" err="1"/>
              <a:t>o.1820</a:t>
            </a:r>
            <a:r>
              <a:rPr lang="da-DK" altLang="da-DK" dirty="0"/>
              <a:t> ff.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9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955964" y="1886989"/>
            <a:ext cx="84166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  <a:cs typeface="Times New Roman" panose="02020603050405020304" pitchFamily="18" charset="0"/>
              </a:rPr>
              <a:t>Nykøbing Falster: 1791-1896 (3 pk.)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  <a:cs typeface="Times New Roman" panose="02020603050405020304" pitchFamily="18" charset="0"/>
              </a:rPr>
              <a:t>Nakskov: 1839-1893 (1 pk.)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  <a:cs typeface="Times New Roman" panose="02020603050405020304" pitchFamily="18" charset="0"/>
              </a:rPr>
              <a:t>Maribo: 1830-1923 (3 pk.)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  <a:cs typeface="Times New Roman" panose="02020603050405020304" pitchFamily="18" charset="0"/>
              </a:rPr>
              <a:t>Rødby: 1812-1922 (1 pk.)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  <a:cs typeface="Times New Roman" panose="02020603050405020304" pitchFamily="18" charset="0"/>
              </a:rPr>
              <a:t>Stubbekøbing: 1825-1889 (3 pk.)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  <a:cs typeface="Times New Roman" panose="02020603050405020304" pitchFamily="18" charset="0"/>
              </a:rPr>
              <a:t>Nysted: 1828-1840 (1 pk.)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dirty="0">
                <a:latin typeface="+mn-lt"/>
                <a:cs typeface="Times New Roman" panose="02020603050405020304" pitchFamily="18" charset="0"/>
              </a:rPr>
              <a:t>Sakskøbing: 1852-1884 (1 pk.)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955964" y="828676"/>
            <a:ext cx="10124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4000" dirty="0">
                <a:cs typeface="Times New Roman" panose="02020603050405020304" pitchFamily="18" charset="0"/>
              </a:rPr>
              <a:t>Pasprotokoller fra købstæder på Lolland-Falster</a:t>
            </a:r>
          </a:p>
        </p:txBody>
      </p:sp>
    </p:spTree>
    <p:extLst>
      <p:ext uri="{BB962C8B-B14F-4D97-AF65-F5344CB8AC3E}">
        <p14:creationId xmlns:p14="http://schemas.microsoft.com/office/powerpoint/2010/main" val="60972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Daisy-bestillinger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Noget er scannet, men det meste skal bestilles og ses på Rigsarkivets læsesale</a:t>
            </a:r>
          </a:p>
          <a:p>
            <a:r>
              <a:rPr lang="da-DK" dirty="0"/>
              <a:t>Rigsarkivets arkivdatabase kaldes Daisy</a:t>
            </a:r>
          </a:p>
          <a:p>
            <a:r>
              <a:rPr lang="da-DK" dirty="0"/>
              <a:t>Daisy findes her: </a:t>
            </a:r>
            <a:r>
              <a:rPr lang="da-DK" dirty="0">
                <a:hlinkClick r:id="rId2"/>
              </a:rPr>
              <a:t>www.daisy.rigsarkivet.dk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2965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633" y="365125"/>
            <a:ext cx="11255603" cy="1325563"/>
          </a:xfrm>
        </p:spPr>
        <p:txBody>
          <a:bodyPr>
            <a:normAutofit/>
          </a:bodyPr>
          <a:lstStyle/>
          <a:p>
            <a:r>
              <a:rPr lang="da-DK" dirty="0"/>
              <a:t>Hvad fortæller pasprotokoller over udstedte pas?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Udstedelsesdato</a:t>
            </a:r>
          </a:p>
          <a:p>
            <a:r>
              <a:rPr lang="da-DK" altLang="da-DK" dirty="0"/>
              <a:t>Navn</a:t>
            </a:r>
          </a:p>
          <a:p>
            <a:r>
              <a:rPr lang="da-DK" altLang="da-DK" dirty="0"/>
              <a:t>Fødested</a:t>
            </a:r>
          </a:p>
          <a:p>
            <a:r>
              <a:rPr lang="da-DK" altLang="da-DK" dirty="0"/>
              <a:t>Udseende</a:t>
            </a:r>
          </a:p>
          <a:p>
            <a:r>
              <a:rPr lang="da-DK" altLang="da-DK" dirty="0"/>
              <a:t>Erhverv</a:t>
            </a:r>
          </a:p>
          <a:p>
            <a:r>
              <a:rPr lang="da-DK" altLang="da-DK" dirty="0"/>
              <a:t>Destination</a:t>
            </a:r>
          </a:p>
          <a:p>
            <a:r>
              <a:rPr lang="da-DK" altLang="da-DK" dirty="0"/>
              <a:t>Evt. kautionist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0841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Opgaver\Foredrag\Foredrag om pasprotokoller og rejseadfærd\pas - udstedte rings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4" y="1379042"/>
            <a:ext cx="5038182" cy="547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Opgaver\Foredrag\Foredrag om pasprotokoller og rejseadfærd\pas - udstedte ringsted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9" y="1380637"/>
            <a:ext cx="5087628" cy="547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381893" y="345651"/>
            <a:ext cx="31990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4400" dirty="0">
                <a:latin typeface="+mj-lt"/>
              </a:rPr>
              <a:t>Udstedte pas</a:t>
            </a:r>
          </a:p>
        </p:txBody>
      </p:sp>
    </p:spTree>
    <p:extLst>
      <p:ext uri="{BB962C8B-B14F-4D97-AF65-F5344CB8AC3E}">
        <p14:creationId xmlns:p14="http://schemas.microsoft.com/office/powerpoint/2010/main" val="2287617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767" y="365125"/>
            <a:ext cx="11255604" cy="1325563"/>
          </a:xfrm>
        </p:spPr>
        <p:txBody>
          <a:bodyPr>
            <a:normAutofit/>
          </a:bodyPr>
          <a:lstStyle/>
          <a:p>
            <a:r>
              <a:rPr lang="da-DK" dirty="0"/>
              <a:t>Hvad fortæller pasprotokoller over foreviste pas?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Forevisningsdato</a:t>
            </a:r>
          </a:p>
          <a:p>
            <a:r>
              <a:rPr lang="da-DK" altLang="da-DK" dirty="0"/>
              <a:t>Navn</a:t>
            </a:r>
          </a:p>
          <a:p>
            <a:r>
              <a:rPr lang="da-DK" altLang="da-DK" dirty="0"/>
              <a:t>Erhverv</a:t>
            </a:r>
          </a:p>
          <a:p>
            <a:r>
              <a:rPr lang="da-DK" altLang="da-DK" dirty="0"/>
              <a:t>Udrejsested og -dato</a:t>
            </a:r>
          </a:p>
          <a:p>
            <a:r>
              <a:rPr lang="da-DK" altLang="da-DK" dirty="0"/>
              <a:t>Sidst forevist</a:t>
            </a:r>
          </a:p>
          <a:p>
            <a:r>
              <a:rPr lang="da-DK" altLang="da-DK" dirty="0"/>
              <a:t>Destination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29848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200401" y="228601"/>
            <a:ext cx="52370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4400" dirty="0">
                <a:latin typeface="+mj-lt"/>
              </a:rPr>
              <a:t>Foreviste pas </a:t>
            </a:r>
            <a:r>
              <a:rPr lang="da-DK" altLang="da-DK" sz="4400" i="1" dirty="0">
                <a:latin typeface="+mj-lt"/>
              </a:rPr>
              <a:t>før</a:t>
            </a:r>
            <a:r>
              <a:rPr lang="da-DK" altLang="da-DK" sz="4400" dirty="0">
                <a:latin typeface="+mj-lt"/>
              </a:rPr>
              <a:t> 1846</a:t>
            </a:r>
          </a:p>
        </p:txBody>
      </p:sp>
      <p:pic>
        <p:nvPicPr>
          <p:cNvPr id="52228" name="Picture 4" descr="C:\Opgaver\Foredrag\Foredrag om pasprotokoller og rejseadfærd\pas- foreviste næst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4589"/>
            <a:ext cx="8077200" cy="795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039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24200" y="228601"/>
            <a:ext cx="5666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4400" dirty="0">
                <a:latin typeface="+mj-lt"/>
              </a:rPr>
              <a:t>Foreviste pas </a:t>
            </a:r>
            <a:r>
              <a:rPr lang="da-DK" altLang="da-DK" sz="4400" i="1" dirty="0">
                <a:latin typeface="+mj-lt"/>
              </a:rPr>
              <a:t>efter </a:t>
            </a:r>
            <a:r>
              <a:rPr lang="da-DK" altLang="da-DK" sz="4400" dirty="0">
                <a:latin typeface="+mj-lt"/>
              </a:rPr>
              <a:t>1846</a:t>
            </a:r>
          </a:p>
        </p:txBody>
      </p:sp>
      <p:pic>
        <p:nvPicPr>
          <p:cNvPr id="53251" name="Picture 3" descr="C:\Opgaver\Foredrag\Foredrag om pasprotokoller og rejseadfærd\pas - foreviste næstved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143001"/>
            <a:ext cx="7402513" cy="827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391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049" y="157736"/>
            <a:ext cx="11199042" cy="1325563"/>
          </a:xfrm>
        </p:spPr>
        <p:txBody>
          <a:bodyPr>
            <a:normAutofit/>
          </a:bodyPr>
          <a:lstStyle/>
          <a:p>
            <a:r>
              <a:rPr lang="da-DK" dirty="0"/>
              <a:t>Københavns pasprotokol 1815 (kun foreviste pas)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4" y="1364291"/>
            <a:ext cx="7895351" cy="6267127"/>
          </a:xfrm>
        </p:spPr>
      </p:pic>
    </p:spTree>
    <p:extLst>
      <p:ext uri="{BB962C8B-B14F-4D97-AF65-F5344CB8AC3E}">
        <p14:creationId xmlns:p14="http://schemas.microsoft.com/office/powerpoint/2010/main" val="18319213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Registrering af mistænkelige grupper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Tyende</a:t>
            </a:r>
          </a:p>
          <a:p>
            <a:r>
              <a:rPr lang="da-DK" dirty="0"/>
              <a:t>Håndværkssvende</a:t>
            </a:r>
          </a:p>
          <a:p>
            <a:r>
              <a:rPr lang="da-DK" dirty="0"/>
              <a:t>Udlændinge</a:t>
            </a:r>
          </a:p>
          <a:p>
            <a:r>
              <a:rPr lang="da-DK" dirty="0"/>
              <a:t>Skulle have en </a:t>
            </a:r>
            <a:r>
              <a:rPr lang="da-DK" dirty="0" err="1"/>
              <a:t>pasbog</a:t>
            </a:r>
            <a:r>
              <a:rPr lang="da-DK" dirty="0"/>
              <a:t> på sig, nemlig en:</a:t>
            </a:r>
          </a:p>
          <a:p>
            <a:pPr lvl="1"/>
            <a:r>
              <a:rPr lang="da-DK" dirty="0"/>
              <a:t>skudsmålsbog (tyende, 1833-1924)</a:t>
            </a:r>
          </a:p>
          <a:p>
            <a:pPr lvl="1"/>
            <a:r>
              <a:rPr lang="da-DK" dirty="0"/>
              <a:t>vandrebog (håndværkssvende, 1828-1886)</a:t>
            </a:r>
          </a:p>
          <a:p>
            <a:pPr lvl="1"/>
            <a:r>
              <a:rPr lang="da-DK" dirty="0"/>
              <a:t>opholdsbog (udlændinge, 1875-1928)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3797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461" y="591270"/>
            <a:ext cx="11029361" cy="1143000"/>
          </a:xfrm>
        </p:spPr>
        <p:txBody>
          <a:bodyPr>
            <a:normAutofit/>
          </a:bodyPr>
          <a:lstStyle/>
          <a:p>
            <a:r>
              <a:rPr lang="da-DK" dirty="0"/>
              <a:t>Oplysninger om foreviste skudsmålsbøger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8730" y="1916833"/>
            <a:ext cx="10935092" cy="4525963"/>
          </a:xfrm>
        </p:spPr>
        <p:txBody>
          <a:bodyPr>
            <a:normAutofit/>
          </a:bodyPr>
          <a:lstStyle/>
          <a:p>
            <a:r>
              <a:rPr lang="da-DK" dirty="0"/>
              <a:t>I købstæderne</a:t>
            </a:r>
          </a:p>
          <a:p>
            <a:pPr lvl="1"/>
            <a:r>
              <a:rPr lang="da-DK" dirty="0"/>
              <a:t>indtil 1854: Til- og afgangslister i kirkebøgerne</a:t>
            </a:r>
          </a:p>
          <a:p>
            <a:pPr lvl="1"/>
            <a:r>
              <a:rPr lang="da-DK" dirty="0"/>
              <a:t>efter 1854: Tyendeprotokoller</a:t>
            </a:r>
          </a:p>
          <a:p>
            <a:r>
              <a:rPr lang="da-DK" dirty="0"/>
              <a:t>På landet</a:t>
            </a:r>
          </a:p>
          <a:p>
            <a:pPr lvl="1"/>
            <a:r>
              <a:rPr lang="da-DK" dirty="0"/>
              <a:t>indtil 1875: Til- og afgangslister i kirkebøgerne</a:t>
            </a:r>
          </a:p>
          <a:p>
            <a:pPr lvl="1"/>
            <a:r>
              <a:rPr lang="da-DK" dirty="0"/>
              <a:t>efter 1875: Tyendeprotokoller</a:t>
            </a:r>
          </a:p>
          <a:p>
            <a:r>
              <a:rPr lang="da-DK" dirty="0"/>
              <a:t>OBS. Der kan også være tidlige tyendeprotokoller, hvor man har udskilt emnet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01058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Tyendeprotokol 1869, Helsingør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4" y="1484784"/>
            <a:ext cx="5370136" cy="4557666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74" y="1484784"/>
            <a:ext cx="5369462" cy="45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84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729" y="476672"/>
            <a:ext cx="10935093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Oplysninger om foreviste vandrebøger og opholdsbøger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8729" y="2060849"/>
            <a:ext cx="10840826" cy="4525963"/>
          </a:xfrm>
        </p:spPr>
        <p:txBody>
          <a:bodyPr/>
          <a:lstStyle/>
          <a:p>
            <a:r>
              <a:rPr lang="da-DK" dirty="0"/>
              <a:t>Pasprotokoller</a:t>
            </a:r>
          </a:p>
          <a:p>
            <a:r>
              <a:rPr lang="da-DK" dirty="0"/>
              <a:t>Kan også eksistere arkivalier beregnet til udlændinge, nemlig fremmedprotokoller, protokoller over opholdsbøger o.l.</a:t>
            </a:r>
          </a:p>
        </p:txBody>
      </p:sp>
    </p:spTree>
    <p:extLst>
      <p:ext uri="{BB962C8B-B14F-4D97-AF65-F5344CB8AC3E}">
        <p14:creationId xmlns:p14="http://schemas.microsoft.com/office/powerpoint/2010/main" val="41073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42913"/>
            <a:ext cx="77724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altLang="da-DK"/>
              <a:t>DAISYs forside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3" name="Billede 2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76673"/>
            <a:ext cx="8208912" cy="59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92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494"/>
          </a:xfrm>
        </p:spPr>
        <p:txBody>
          <a:bodyPr/>
          <a:lstStyle/>
          <a:p>
            <a:r>
              <a:rPr lang="da-DK" dirty="0"/>
              <a:t>Fremmedprotokol 1933, Helsingør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4" y="1196752"/>
            <a:ext cx="5134466" cy="5245645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96752"/>
            <a:ext cx="5169031" cy="51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72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Indfødsret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Indgange:</a:t>
            </a:r>
          </a:p>
          <a:p>
            <a:pPr lvl="1"/>
            <a:r>
              <a:rPr lang="da-DK" dirty="0"/>
              <a:t>Indfødsretsdatabasen på </a:t>
            </a:r>
            <a:r>
              <a:rPr lang="da-DK" dirty="0" err="1"/>
              <a:t>DDA</a:t>
            </a:r>
            <a:r>
              <a:rPr lang="da-DK" dirty="0"/>
              <a:t> (1776-1960)</a:t>
            </a:r>
          </a:p>
          <a:p>
            <a:pPr lvl="1"/>
            <a:r>
              <a:rPr lang="da-DK" dirty="0"/>
              <a:t>Alfabetisk register over naturalisationspatenterne (1776-1848)</a:t>
            </a:r>
          </a:p>
          <a:p>
            <a:pPr lvl="1"/>
            <a:r>
              <a:rPr lang="da-DK" dirty="0"/>
              <a:t>Indfødsretsmatriklen (1848-1967)</a:t>
            </a:r>
          </a:p>
          <a:p>
            <a:pPr lvl="1"/>
            <a:r>
              <a:rPr lang="da-DK" dirty="0"/>
              <a:t>Navneregister til dansk indfødsret 1850-1915 (</a:t>
            </a:r>
            <a:r>
              <a:rPr lang="da-DK" dirty="0">
                <a:hlinkClick r:id="rId2"/>
              </a:rPr>
              <a:t>https://arkivalieronline.rigsarkivet.dk/da/billedviser?epid=18484356#236981,45100665</a:t>
            </a:r>
            <a:r>
              <a:rPr lang="da-DK" dirty="0"/>
              <a:t>), er søgbar i databasen på </a:t>
            </a:r>
            <a:r>
              <a:rPr lang="da-DK" dirty="0">
                <a:hlinkClick r:id="rId3"/>
              </a:rPr>
              <a:t>https://slaegtsbibliotek.dk/indfoed/indvList.php#</a:t>
            </a:r>
            <a:r>
              <a:rPr lang="da-DK" dirty="0"/>
              <a:t> 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4824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Indfødsret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Sager:</a:t>
            </a:r>
          </a:p>
          <a:p>
            <a:pPr lvl="1"/>
            <a:r>
              <a:rPr lang="da-DK" dirty="0"/>
              <a:t>Indfødsretssager (1776-1847)</a:t>
            </a:r>
          </a:p>
          <a:p>
            <a:pPr lvl="1"/>
            <a:r>
              <a:rPr lang="da-DK" dirty="0"/>
              <a:t>Indfødsretssager (1850-1967), findes på lovdato og løbenummer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5554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Indfødsretsdatabasen</a:t>
            </a:r>
          </a:p>
        </p:txBody>
      </p:sp>
      <p:pic>
        <p:nvPicPr>
          <p:cNvPr id="4" name="Pladsholder til indhold 3" descr="Skærmkli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55" y="1843216"/>
            <a:ext cx="8319950" cy="3718598"/>
          </a:xfrm>
        </p:spPr>
      </p:pic>
    </p:spTree>
    <p:extLst>
      <p:ext uri="{BB962C8B-B14F-4D97-AF65-F5344CB8AC3E}">
        <p14:creationId xmlns:p14="http://schemas.microsoft.com/office/powerpoint/2010/main" val="11109427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Indfødsretsmatriklen 1850-1967</a:t>
            </a:r>
            <a:br>
              <a:rPr lang="da-DK" dirty="0"/>
            </a:br>
            <a:r>
              <a:rPr lang="da-DK" dirty="0"/>
              <a:t>(lovdato + løbenummer)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0" y="1848229"/>
            <a:ext cx="6869945" cy="4440505"/>
          </a:xfrm>
        </p:spPr>
      </p:pic>
    </p:spTree>
    <p:extLst>
      <p:ext uri="{BB962C8B-B14F-4D97-AF65-F5344CB8AC3E}">
        <p14:creationId xmlns:p14="http://schemas.microsoft.com/office/powerpoint/2010/main" val="29337357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Eksempel på sag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5" y="254524"/>
            <a:ext cx="3922047" cy="6417176"/>
          </a:xfrm>
        </p:spPr>
      </p:pic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4" y="4054976"/>
            <a:ext cx="7739137" cy="707180"/>
          </a:xfrm>
          <a:prstGeom prst="rect">
            <a:avLst/>
          </a:prstGeom>
        </p:spPr>
      </p:pic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5" y="5085183"/>
            <a:ext cx="7739136" cy="6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795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b="35772"/>
          <a:stretch/>
        </p:blipFill>
        <p:spPr>
          <a:xfrm>
            <a:off x="3488602" y="116633"/>
            <a:ext cx="4983662" cy="6620743"/>
          </a:xfrm>
        </p:spPr>
      </p:pic>
    </p:spTree>
    <p:extLst>
      <p:ext uri="{BB962C8B-B14F-4D97-AF65-F5344CB8AC3E}">
        <p14:creationId xmlns:p14="http://schemas.microsoft.com/office/powerpoint/2010/main" val="2515910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 txBox="1">
            <a:spLocks/>
          </p:cNvSpPr>
          <p:nvPr/>
        </p:nvSpPr>
        <p:spPr>
          <a:xfrm>
            <a:off x="2185865" y="980729"/>
            <a:ext cx="777557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altLang="da-DK" sz="5400" dirty="0"/>
              <a:t>Spørgsmål?</a:t>
            </a:r>
          </a:p>
          <a:p>
            <a:pPr marL="0" indent="0" algn="ctr">
              <a:buNone/>
            </a:pPr>
            <a:endParaRPr lang="da-DK" altLang="da-DK" sz="5400" dirty="0"/>
          </a:p>
          <a:p>
            <a:pPr marL="0" indent="0" algn="ctr">
              <a:buNone/>
            </a:pPr>
            <a:r>
              <a:rPr lang="da-DK" altLang="da-DK" sz="5400" dirty="0"/>
              <a:t>Husk også: Vejledningsvideoer </a:t>
            </a:r>
            <a:r>
              <a:rPr lang="da-DK" altLang="da-DK" sz="5400" dirty="0">
                <a:solidFill>
                  <a:schemeClr val="bg1"/>
                </a:solidFill>
                <a:hlinkClick r:id="rId2"/>
              </a:rPr>
              <a:t>www.genealogi.dk</a:t>
            </a:r>
            <a:r>
              <a:rPr lang="da-DK" altLang="da-DK" sz="5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22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Hvad betyder søgefelterne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/>
              <a:t>Der er tre søgefelter samt et periodefelt:</a:t>
            </a:r>
          </a:p>
          <a:p>
            <a:r>
              <a:rPr lang="da-DK" altLang="da-DK"/>
              <a:t>Arkivskaber eller arkivserie </a:t>
            </a:r>
          </a:p>
          <a:p>
            <a:r>
              <a:rPr lang="da-DK" altLang="da-DK"/>
              <a:t>Arkivskaber</a:t>
            </a:r>
          </a:p>
          <a:p>
            <a:r>
              <a:rPr lang="da-DK" altLang="da-DK"/>
              <a:t>Arkivserie</a:t>
            </a:r>
          </a:p>
          <a:p>
            <a:r>
              <a:rPr lang="da-DK" altLang="da-DK"/>
              <a:t>Periode</a:t>
            </a:r>
          </a:p>
        </p:txBody>
      </p:sp>
    </p:spTree>
    <p:extLst>
      <p:ext uri="{BB962C8B-B14F-4D97-AF65-F5344CB8AC3E}">
        <p14:creationId xmlns:p14="http://schemas.microsoft.com/office/powerpoint/2010/main" val="276770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7011" y="485775"/>
            <a:ext cx="950379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a-DK" altLang="da-DK" dirty="0"/>
              <a:t>Over- og underordnede </a:t>
            </a:r>
            <a:r>
              <a:rPr lang="da-DK" altLang="da-DK" dirty="0" err="1"/>
              <a:t>arkivskabere</a:t>
            </a:r>
            <a:endParaRPr lang="da-DK" altLang="da-DK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010" y="1998663"/>
            <a:ext cx="10831398" cy="4525962"/>
          </a:xfrm>
        </p:spPr>
        <p:txBody>
          <a:bodyPr/>
          <a:lstStyle/>
          <a:p>
            <a:r>
              <a:rPr lang="da-DK" altLang="da-DK" dirty="0"/>
              <a:t>Skal overskueliggøre indholdet</a:t>
            </a:r>
          </a:p>
          <a:p>
            <a:r>
              <a:rPr lang="da-DK" altLang="da-DK" dirty="0"/>
              <a:t>Arkivalier kan være samlet under samme arkivskaber</a:t>
            </a:r>
          </a:p>
          <a:p>
            <a:r>
              <a:rPr lang="da-DK" altLang="da-DK" dirty="0"/>
              <a:t>En arkivskaber kan også bestå af flere relaterede </a:t>
            </a:r>
            <a:r>
              <a:rPr lang="da-DK" altLang="da-DK" dirty="0" err="1"/>
              <a:t>arkivskabere</a:t>
            </a:r>
            <a:endParaRPr lang="da-DK" altLang="da-DK" dirty="0"/>
          </a:p>
          <a:p>
            <a:r>
              <a:rPr lang="da-DK" altLang="da-DK" dirty="0"/>
              <a:t>Et hierarki i arkivet</a:t>
            </a:r>
          </a:p>
        </p:txBody>
      </p:sp>
    </p:spTree>
    <p:extLst>
      <p:ext uri="{BB962C8B-B14F-4D97-AF65-F5344CB8AC3E}">
        <p14:creationId xmlns:p14="http://schemas.microsoft.com/office/powerpoint/2010/main" val="191659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1705</Words>
  <Application>Microsoft Office PowerPoint</Application>
  <PresentationFormat>Widescreen</PresentationFormat>
  <Paragraphs>306</Paragraphs>
  <Slides>77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Times New Roman</vt:lpstr>
      <vt:lpstr>Office-tema</vt:lpstr>
      <vt:lpstr>Udvandrere og indvandrere</vt:lpstr>
      <vt:lpstr>Hvad kan vi nå</vt:lpstr>
      <vt:lpstr>Indvandringen til Danmark</vt:lpstr>
      <vt:lpstr>Udvandringen fra Danmark</vt:lpstr>
      <vt:lpstr>Arkivalier om rejsende</vt:lpstr>
      <vt:lpstr>Daisy-bestillinger</vt:lpstr>
      <vt:lpstr>DAISYs forside</vt:lpstr>
      <vt:lpstr>Hvad betyder søgefelterne</vt:lpstr>
      <vt:lpstr>Over- og underordnede arkivskabere</vt:lpstr>
      <vt:lpstr>Over- og underordnede arkivskabere</vt:lpstr>
      <vt:lpstr>Bestilling trin for trin</vt:lpstr>
      <vt:lpstr>Udfyld søgefelter</vt:lpstr>
      <vt:lpstr>Søgefelter udfyldt (arkivskaber + år)</vt:lpstr>
      <vt:lpstr>Udpeg det rigtige søgeresultat</vt:lpstr>
      <vt:lpstr>”Vis arkivserier”</vt:lpstr>
      <vt:lpstr>Liste over arkivserier</vt:lpstr>
      <vt:lpstr>Oplysninger om arkivserien</vt:lpstr>
      <vt:lpstr>Oplysninger om arkivserien</vt:lpstr>
      <vt:lpstr>Liste over fysiske enheder</vt:lpstr>
      <vt:lpstr>Liste over arkivenheder</vt:lpstr>
      <vt:lpstr>Bestillingsformular</vt:lpstr>
      <vt:lpstr>Bestilling</vt:lpstr>
      <vt:lpstr>”Mine sider”</vt:lpstr>
      <vt:lpstr>Mine sider</vt:lpstr>
      <vt:lpstr>Forudbestilling og fjernlån</vt:lpstr>
      <vt:lpstr>Dansk Demografisk Database (DDA)</vt:lpstr>
      <vt:lpstr>Fire databaser om rejsende</vt:lpstr>
      <vt:lpstr>Københavns Politis udvandrerprotokoller</vt:lpstr>
      <vt:lpstr>To typer udvandrere</vt:lpstr>
      <vt:lpstr>Protokollernes indhold</vt:lpstr>
      <vt:lpstr>Indgang til protokollerne</vt:lpstr>
      <vt:lpstr>Udvandrerprotokol, direkte 1885</vt:lpstr>
      <vt:lpstr>Udvandrerprotokol, direkte 1915 </vt:lpstr>
      <vt:lpstr>Udvandrerprotokol, indirekte 1915</vt:lpstr>
      <vt:lpstr>Skibsekspeditioner</vt:lpstr>
      <vt:lpstr>Mormoner</vt:lpstr>
      <vt:lpstr>Eksempel på skibsekspedition 1915</vt:lpstr>
      <vt:lpstr>Også mandskabslister</vt:lpstr>
      <vt:lpstr>Udenlandske databaser</vt:lpstr>
      <vt:lpstr>Pasprotokoller</vt:lpstr>
      <vt:lpstr>Hvad er et pas</vt:lpstr>
      <vt:lpstr>Nogle typer af pas</vt:lpstr>
      <vt:lpstr>Rejsepas</vt:lpstr>
      <vt:lpstr>PowerPoint-præsentation</vt:lpstr>
      <vt:lpstr>PowerPoint-præsentation</vt:lpstr>
      <vt:lpstr>PowerPoint-præsentation</vt:lpstr>
      <vt:lpstr>PowerPoint-præsentation</vt:lpstr>
      <vt:lpstr>Hvem skulle bruge pas?</vt:lpstr>
      <vt:lpstr>Hvilke indlændinge skulle bruge pas?</vt:lpstr>
      <vt:lpstr>Hvornår skulle man bruge pas?</vt:lpstr>
      <vt:lpstr>Kunne man selv vælge ruten?</vt:lpstr>
      <vt:lpstr>Hvad krævede det at få pas?</vt:lpstr>
      <vt:lpstr>PowerPoint-præsentation</vt:lpstr>
      <vt:lpstr>Passets gyldighed</vt:lpstr>
      <vt:lpstr>Hvornår skulle passet forevises?</vt:lpstr>
      <vt:lpstr>Hvem skulle passet forevises til?</vt:lpstr>
      <vt:lpstr>Hvad er en pasprotokol?</vt:lpstr>
      <vt:lpstr>Hvad er der bevaret?</vt:lpstr>
      <vt:lpstr>PowerPoint-præsentation</vt:lpstr>
      <vt:lpstr>Hvad fortæller pasprotokoller over udstedte pas?</vt:lpstr>
      <vt:lpstr>PowerPoint-præsentation</vt:lpstr>
      <vt:lpstr>Hvad fortæller pasprotokoller over foreviste pas?</vt:lpstr>
      <vt:lpstr>PowerPoint-præsentation</vt:lpstr>
      <vt:lpstr>PowerPoint-præsentation</vt:lpstr>
      <vt:lpstr>Københavns pasprotokol 1815 (kun foreviste pas)</vt:lpstr>
      <vt:lpstr>Registrering af mistænkelige grupper</vt:lpstr>
      <vt:lpstr>Oplysninger om foreviste skudsmålsbøger</vt:lpstr>
      <vt:lpstr>Tyendeprotokol 1869, Helsingør</vt:lpstr>
      <vt:lpstr>Oplysninger om foreviste vandrebøger og opholdsbøger</vt:lpstr>
      <vt:lpstr>Fremmedprotokol 1933, Helsingør</vt:lpstr>
      <vt:lpstr>Indfødsret</vt:lpstr>
      <vt:lpstr>Indfødsret</vt:lpstr>
      <vt:lpstr>Indfødsretsdatabasen</vt:lpstr>
      <vt:lpstr>Indfødsretsmatriklen 1850-1967 (lovdato + løbenummer)</vt:lpstr>
      <vt:lpstr>Eksempel på sag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Rejsende - ud- og indvandrere</dc:title>
  <dc:creator>Michael Dupont Rasmussen</dc:creator>
  <cp:lastModifiedBy>Michael Dupont Rasmussen</cp:lastModifiedBy>
  <cp:revision>15</cp:revision>
  <dcterms:created xsi:type="dcterms:W3CDTF">2025-10-10T11:50:31Z</dcterms:created>
  <dcterms:modified xsi:type="dcterms:W3CDTF">2026-02-24T20:22:39Z</dcterms:modified>
</cp:coreProperties>
</file>