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4" r:id="rId3"/>
    <p:sldId id="259" r:id="rId4"/>
    <p:sldId id="257" r:id="rId5"/>
    <p:sldId id="258" r:id="rId6"/>
    <p:sldId id="260" r:id="rId7"/>
    <p:sldId id="261" r:id="rId8"/>
    <p:sldId id="262" r:id="rId9"/>
    <p:sldId id="263" r:id="rId10"/>
    <p:sldId id="264" r:id="rId11"/>
    <p:sldId id="265" r:id="rId12"/>
    <p:sldId id="266" r:id="rId13"/>
    <p:sldId id="267" r:id="rId14"/>
    <p:sldId id="269" r:id="rId15"/>
    <p:sldId id="268" r:id="rId16"/>
    <p:sldId id="273" r:id="rId17"/>
    <p:sldId id="270" r:id="rId18"/>
    <p:sldId id="271" r:id="rId19"/>
    <p:sldId id="272" r:id="rId20"/>
    <p:sldId id="308" r:id="rId21"/>
    <p:sldId id="274" r:id="rId22"/>
    <p:sldId id="275" r:id="rId23"/>
    <p:sldId id="276" r:id="rId24"/>
    <p:sldId id="285" r:id="rId25"/>
    <p:sldId id="297" r:id="rId26"/>
    <p:sldId id="277" r:id="rId27"/>
    <p:sldId id="278" r:id="rId28"/>
    <p:sldId id="286" r:id="rId29"/>
    <p:sldId id="287" r:id="rId30"/>
    <p:sldId id="288" r:id="rId31"/>
    <p:sldId id="298" r:id="rId32"/>
    <p:sldId id="309" r:id="rId33"/>
    <p:sldId id="289" r:id="rId34"/>
    <p:sldId id="290" r:id="rId35"/>
    <p:sldId id="306" r:id="rId36"/>
    <p:sldId id="279" r:id="rId37"/>
    <p:sldId id="291" r:id="rId38"/>
    <p:sldId id="299" r:id="rId39"/>
    <p:sldId id="292" r:id="rId40"/>
    <p:sldId id="293" r:id="rId41"/>
    <p:sldId id="294" r:id="rId42"/>
    <p:sldId id="305" r:id="rId43"/>
    <p:sldId id="280" r:id="rId44"/>
    <p:sldId id="295" r:id="rId45"/>
    <p:sldId id="296" r:id="rId46"/>
    <p:sldId id="281" r:id="rId47"/>
    <p:sldId id="300" r:id="rId48"/>
    <p:sldId id="301" r:id="rId49"/>
    <p:sldId id="302" r:id="rId50"/>
    <p:sldId id="282" r:id="rId51"/>
    <p:sldId id="283" r:id="rId52"/>
    <p:sldId id="304" r:id="rId53"/>
    <p:sldId id="307"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546EE8-E0FF-4178-BF61-3BA6374A2431}" type="doc">
      <dgm:prSet loTypeId="urn:microsoft.com/office/officeart/2005/8/layout/vList2" loCatId="list" qsTypeId="urn:microsoft.com/office/officeart/2005/8/quickstyle/simple4" qsCatId="simple" csTypeId="urn:microsoft.com/office/officeart/2005/8/colors/accent6_1" csCatId="accent6" phldr="1"/>
      <dgm:spPr/>
      <dgm:t>
        <a:bodyPr/>
        <a:lstStyle/>
        <a:p>
          <a:endParaRPr lang="en-US"/>
        </a:p>
      </dgm:t>
    </dgm:pt>
    <dgm:pt modelId="{122E849B-3047-4535-AE4F-2A49B285B4DA}">
      <dgm:prSet/>
      <dgm:spPr/>
      <dgm:t>
        <a:bodyPr/>
        <a:lstStyle/>
        <a:p>
          <a:r>
            <a:rPr lang="da-DK" b="1"/>
            <a:t>Anslag. </a:t>
          </a:r>
          <a:r>
            <a:rPr lang="da-DK"/>
            <a:t>”Der var engang..” Vi sætter rammen omkring Rødhætte. Hun går rundt i skoven.</a:t>
          </a:r>
          <a:endParaRPr lang="en-US"/>
        </a:p>
      </dgm:t>
    </dgm:pt>
    <dgm:pt modelId="{57E26D75-1088-4E5E-8D7B-129804DEB352}" type="parTrans" cxnId="{A6DEEECC-D358-49E5-A4D6-E20D55107D69}">
      <dgm:prSet/>
      <dgm:spPr/>
      <dgm:t>
        <a:bodyPr/>
        <a:lstStyle/>
        <a:p>
          <a:endParaRPr lang="en-US"/>
        </a:p>
      </dgm:t>
    </dgm:pt>
    <dgm:pt modelId="{30FEC8F2-0CB9-4011-969C-1120D31580E0}" type="sibTrans" cxnId="{A6DEEECC-D358-49E5-A4D6-E20D55107D69}">
      <dgm:prSet/>
      <dgm:spPr/>
      <dgm:t>
        <a:bodyPr/>
        <a:lstStyle/>
        <a:p>
          <a:endParaRPr lang="en-US"/>
        </a:p>
      </dgm:t>
    </dgm:pt>
    <dgm:pt modelId="{5E0E6CF3-4D00-4A94-ACC3-69DDDD0ADCE5}">
      <dgm:prSet/>
      <dgm:spPr/>
      <dgm:t>
        <a:bodyPr/>
        <a:lstStyle/>
        <a:p>
          <a:r>
            <a:rPr lang="da-DK" b="1"/>
            <a:t>Præsentation.</a:t>
          </a:r>
          <a:r>
            <a:rPr lang="da-DK"/>
            <a:t> Vi får information om Rødhætte, der bor sammen med sin mor i skoven.</a:t>
          </a:r>
          <a:endParaRPr lang="en-US"/>
        </a:p>
      </dgm:t>
    </dgm:pt>
    <dgm:pt modelId="{9E6FF7AA-D196-4832-B0E7-6119CE10E5BA}" type="parTrans" cxnId="{421719B4-0BFD-4C7C-B73B-49D1F7687051}">
      <dgm:prSet/>
      <dgm:spPr/>
      <dgm:t>
        <a:bodyPr/>
        <a:lstStyle/>
        <a:p>
          <a:endParaRPr lang="en-US"/>
        </a:p>
      </dgm:t>
    </dgm:pt>
    <dgm:pt modelId="{2934C4D5-D08D-49F1-8BEB-D94E5BCF7322}" type="sibTrans" cxnId="{421719B4-0BFD-4C7C-B73B-49D1F7687051}">
      <dgm:prSet/>
      <dgm:spPr/>
      <dgm:t>
        <a:bodyPr/>
        <a:lstStyle/>
        <a:p>
          <a:endParaRPr lang="en-US"/>
        </a:p>
      </dgm:t>
    </dgm:pt>
    <dgm:pt modelId="{A5F8EB0E-234F-46FC-AB27-BCB863F8B0C2}">
      <dgm:prSet/>
      <dgm:spPr/>
      <dgm:t>
        <a:bodyPr/>
        <a:lstStyle/>
        <a:p>
          <a:r>
            <a:rPr lang="da-DK" b="1" dirty="0"/>
            <a:t>Uddybning. </a:t>
          </a:r>
          <a:r>
            <a:rPr lang="da-DK" dirty="0"/>
            <a:t>Bedstemoren er syg. Rødhætte skal bringe hende en kurv med mad. Historien er klar nu.</a:t>
          </a:r>
          <a:endParaRPr lang="en-US" dirty="0"/>
        </a:p>
      </dgm:t>
    </dgm:pt>
    <dgm:pt modelId="{18F77C4A-F284-4479-AC11-D31C0A974522}" type="parTrans" cxnId="{881A6252-907A-4B16-BCB4-AF077DCE05CF}">
      <dgm:prSet/>
      <dgm:spPr/>
      <dgm:t>
        <a:bodyPr/>
        <a:lstStyle/>
        <a:p>
          <a:endParaRPr lang="en-US"/>
        </a:p>
      </dgm:t>
    </dgm:pt>
    <dgm:pt modelId="{67E4F8DE-6271-4C63-BB2C-CE5F6612D19A}" type="sibTrans" cxnId="{881A6252-907A-4B16-BCB4-AF077DCE05CF}">
      <dgm:prSet/>
      <dgm:spPr/>
      <dgm:t>
        <a:bodyPr/>
        <a:lstStyle/>
        <a:p>
          <a:endParaRPr lang="en-US"/>
        </a:p>
      </dgm:t>
    </dgm:pt>
    <dgm:pt modelId="{EBCF166D-3FEE-4018-BE63-C1F106CB38E1}">
      <dgm:prSet/>
      <dgm:spPr/>
      <dgm:t>
        <a:bodyPr/>
        <a:lstStyle/>
        <a:p>
          <a:r>
            <a:rPr lang="da-DK" b="1"/>
            <a:t>Point of no return.</a:t>
          </a:r>
          <a:r>
            <a:rPr lang="da-DK"/>
            <a:t> Rødhætte forlader stien på vej til hendes bedstemor. Hun begynder at tale med ulven.</a:t>
          </a:r>
          <a:endParaRPr lang="en-US"/>
        </a:p>
      </dgm:t>
    </dgm:pt>
    <dgm:pt modelId="{F3F7DF7B-7049-48F1-A30B-7F1AD7270702}" type="parTrans" cxnId="{AE739C73-D0AC-4206-BF71-EB18EB46E54E}">
      <dgm:prSet/>
      <dgm:spPr/>
      <dgm:t>
        <a:bodyPr/>
        <a:lstStyle/>
        <a:p>
          <a:endParaRPr lang="en-US"/>
        </a:p>
      </dgm:t>
    </dgm:pt>
    <dgm:pt modelId="{08DDC60F-1179-4B37-95C5-759EF08228E7}" type="sibTrans" cxnId="{AE739C73-D0AC-4206-BF71-EB18EB46E54E}">
      <dgm:prSet/>
      <dgm:spPr/>
      <dgm:t>
        <a:bodyPr/>
        <a:lstStyle/>
        <a:p>
          <a:endParaRPr lang="en-US"/>
        </a:p>
      </dgm:t>
    </dgm:pt>
    <dgm:pt modelId="{F175CAA5-8BD2-421F-BFA0-63F3BBA45551}">
      <dgm:prSet/>
      <dgm:spPr/>
      <dgm:t>
        <a:bodyPr/>
        <a:lstStyle/>
        <a:p>
          <a:r>
            <a:rPr lang="da-DK" b="1"/>
            <a:t>Konfliktoptrapning. </a:t>
          </a:r>
          <a:r>
            <a:rPr lang="da-DK"/>
            <a:t>Ulven vil gerne spise Rødhætte.</a:t>
          </a:r>
          <a:endParaRPr lang="en-US"/>
        </a:p>
      </dgm:t>
    </dgm:pt>
    <dgm:pt modelId="{A177A16F-DDB7-48F9-AB80-780B3CBAA0A8}" type="parTrans" cxnId="{B01CDC99-C25A-46B8-9CE7-8719C29EEFF8}">
      <dgm:prSet/>
      <dgm:spPr/>
      <dgm:t>
        <a:bodyPr/>
        <a:lstStyle/>
        <a:p>
          <a:endParaRPr lang="en-US"/>
        </a:p>
      </dgm:t>
    </dgm:pt>
    <dgm:pt modelId="{14683922-05EB-4FB2-A958-6CB1CEDE9EAA}" type="sibTrans" cxnId="{B01CDC99-C25A-46B8-9CE7-8719C29EEFF8}">
      <dgm:prSet/>
      <dgm:spPr/>
      <dgm:t>
        <a:bodyPr/>
        <a:lstStyle/>
        <a:p>
          <a:endParaRPr lang="en-US"/>
        </a:p>
      </dgm:t>
    </dgm:pt>
    <dgm:pt modelId="{DB5862F6-EC87-4CB2-88CD-0DDF15F852E2}">
      <dgm:prSet/>
      <dgm:spPr/>
      <dgm:t>
        <a:bodyPr/>
        <a:lstStyle/>
        <a:p>
          <a:r>
            <a:rPr lang="da-DK" b="1"/>
            <a:t>Klimaks. </a:t>
          </a:r>
          <a:r>
            <a:rPr lang="da-DK"/>
            <a:t>Ulven spiser Rødhætte og bedstemoren. Jægeren kommer og skærer ulven op og befrier dem igen.</a:t>
          </a:r>
          <a:endParaRPr lang="en-US"/>
        </a:p>
      </dgm:t>
    </dgm:pt>
    <dgm:pt modelId="{670AD312-1A4C-476E-90D9-D59D0A4890C5}" type="parTrans" cxnId="{1189F453-4411-4F34-8106-FAEF952D8DE6}">
      <dgm:prSet/>
      <dgm:spPr/>
      <dgm:t>
        <a:bodyPr/>
        <a:lstStyle/>
        <a:p>
          <a:endParaRPr lang="en-US"/>
        </a:p>
      </dgm:t>
    </dgm:pt>
    <dgm:pt modelId="{D8854598-0A02-4A1C-984C-D33D2CD3A1CA}" type="sibTrans" cxnId="{1189F453-4411-4F34-8106-FAEF952D8DE6}">
      <dgm:prSet/>
      <dgm:spPr/>
      <dgm:t>
        <a:bodyPr/>
        <a:lstStyle/>
        <a:p>
          <a:endParaRPr lang="en-US"/>
        </a:p>
      </dgm:t>
    </dgm:pt>
    <dgm:pt modelId="{81E3592E-3C23-4D4E-BAF4-D2934EEE2BDB}">
      <dgm:prSet/>
      <dgm:spPr/>
      <dgm:t>
        <a:bodyPr/>
        <a:lstStyle/>
        <a:p>
          <a:r>
            <a:rPr lang="da-DK" b="1"/>
            <a:t>Udtoning. </a:t>
          </a:r>
          <a:r>
            <a:rPr lang="da-DK"/>
            <a:t>Ulven dør og bedstemor får nu lov til at spise den kage, Rødhætte havde med i kurven.</a:t>
          </a:r>
          <a:endParaRPr lang="en-US"/>
        </a:p>
      </dgm:t>
    </dgm:pt>
    <dgm:pt modelId="{C0F5A6AC-CA6F-4A4B-84C0-49B92CAD2FD7}" type="parTrans" cxnId="{20A5EAE6-840C-4C9F-B6B0-50F854D2082A}">
      <dgm:prSet/>
      <dgm:spPr/>
      <dgm:t>
        <a:bodyPr/>
        <a:lstStyle/>
        <a:p>
          <a:endParaRPr lang="en-US"/>
        </a:p>
      </dgm:t>
    </dgm:pt>
    <dgm:pt modelId="{43462376-31EA-4A57-A587-64711BF9D995}" type="sibTrans" cxnId="{20A5EAE6-840C-4C9F-B6B0-50F854D2082A}">
      <dgm:prSet/>
      <dgm:spPr/>
      <dgm:t>
        <a:bodyPr/>
        <a:lstStyle/>
        <a:p>
          <a:endParaRPr lang="en-US"/>
        </a:p>
      </dgm:t>
    </dgm:pt>
    <dgm:pt modelId="{E1185FC3-2271-48E6-B417-1642A810AC6A}" type="pres">
      <dgm:prSet presAssocID="{BB546EE8-E0FF-4178-BF61-3BA6374A2431}" presName="linear" presStyleCnt="0">
        <dgm:presLayoutVars>
          <dgm:animLvl val="lvl"/>
          <dgm:resizeHandles val="exact"/>
        </dgm:presLayoutVars>
      </dgm:prSet>
      <dgm:spPr/>
    </dgm:pt>
    <dgm:pt modelId="{F3F3A7B3-CE4E-4A91-A49F-946AB7EB1C22}" type="pres">
      <dgm:prSet presAssocID="{122E849B-3047-4535-AE4F-2A49B285B4DA}" presName="parentText" presStyleLbl="node1" presStyleIdx="0" presStyleCnt="7">
        <dgm:presLayoutVars>
          <dgm:chMax val="0"/>
          <dgm:bulletEnabled val="1"/>
        </dgm:presLayoutVars>
      </dgm:prSet>
      <dgm:spPr/>
    </dgm:pt>
    <dgm:pt modelId="{AECD3036-B77F-4CF2-A5CE-0C82F0ED510B}" type="pres">
      <dgm:prSet presAssocID="{30FEC8F2-0CB9-4011-969C-1120D31580E0}" presName="spacer" presStyleCnt="0"/>
      <dgm:spPr/>
    </dgm:pt>
    <dgm:pt modelId="{D33BEAA2-A9FC-4EBB-9726-682F988D75D4}" type="pres">
      <dgm:prSet presAssocID="{5E0E6CF3-4D00-4A94-ACC3-69DDDD0ADCE5}" presName="parentText" presStyleLbl="node1" presStyleIdx="1" presStyleCnt="7">
        <dgm:presLayoutVars>
          <dgm:chMax val="0"/>
          <dgm:bulletEnabled val="1"/>
        </dgm:presLayoutVars>
      </dgm:prSet>
      <dgm:spPr/>
    </dgm:pt>
    <dgm:pt modelId="{B30ADD07-A330-49EF-9695-771BF1D1CC75}" type="pres">
      <dgm:prSet presAssocID="{2934C4D5-D08D-49F1-8BEB-D94E5BCF7322}" presName="spacer" presStyleCnt="0"/>
      <dgm:spPr/>
    </dgm:pt>
    <dgm:pt modelId="{4FE15A7B-1696-4370-993A-A4F20112A653}" type="pres">
      <dgm:prSet presAssocID="{A5F8EB0E-234F-46FC-AB27-BCB863F8B0C2}" presName="parentText" presStyleLbl="node1" presStyleIdx="2" presStyleCnt="7">
        <dgm:presLayoutVars>
          <dgm:chMax val="0"/>
          <dgm:bulletEnabled val="1"/>
        </dgm:presLayoutVars>
      </dgm:prSet>
      <dgm:spPr/>
    </dgm:pt>
    <dgm:pt modelId="{AC0BD2FA-FE91-4A86-B8A1-E5C7BB5A6732}" type="pres">
      <dgm:prSet presAssocID="{67E4F8DE-6271-4C63-BB2C-CE5F6612D19A}" presName="spacer" presStyleCnt="0"/>
      <dgm:spPr/>
    </dgm:pt>
    <dgm:pt modelId="{BCA5104D-19A2-416E-A22F-8391B624E3CA}" type="pres">
      <dgm:prSet presAssocID="{EBCF166D-3FEE-4018-BE63-C1F106CB38E1}" presName="parentText" presStyleLbl="node1" presStyleIdx="3" presStyleCnt="7">
        <dgm:presLayoutVars>
          <dgm:chMax val="0"/>
          <dgm:bulletEnabled val="1"/>
        </dgm:presLayoutVars>
      </dgm:prSet>
      <dgm:spPr/>
    </dgm:pt>
    <dgm:pt modelId="{CCA699A2-BB8C-4FFD-B7ED-5FC2CC1D505D}" type="pres">
      <dgm:prSet presAssocID="{08DDC60F-1179-4B37-95C5-759EF08228E7}" presName="spacer" presStyleCnt="0"/>
      <dgm:spPr/>
    </dgm:pt>
    <dgm:pt modelId="{2E96A3C4-1F03-41BA-B810-3A84A114B399}" type="pres">
      <dgm:prSet presAssocID="{F175CAA5-8BD2-421F-BFA0-63F3BBA45551}" presName="parentText" presStyleLbl="node1" presStyleIdx="4" presStyleCnt="7">
        <dgm:presLayoutVars>
          <dgm:chMax val="0"/>
          <dgm:bulletEnabled val="1"/>
        </dgm:presLayoutVars>
      </dgm:prSet>
      <dgm:spPr/>
    </dgm:pt>
    <dgm:pt modelId="{890786ED-1A31-4F1F-9683-2624234033F0}" type="pres">
      <dgm:prSet presAssocID="{14683922-05EB-4FB2-A958-6CB1CEDE9EAA}" presName="spacer" presStyleCnt="0"/>
      <dgm:spPr/>
    </dgm:pt>
    <dgm:pt modelId="{896F1830-BAF0-4AA3-8815-DA3C9A06887D}" type="pres">
      <dgm:prSet presAssocID="{DB5862F6-EC87-4CB2-88CD-0DDF15F852E2}" presName="parentText" presStyleLbl="node1" presStyleIdx="5" presStyleCnt="7">
        <dgm:presLayoutVars>
          <dgm:chMax val="0"/>
          <dgm:bulletEnabled val="1"/>
        </dgm:presLayoutVars>
      </dgm:prSet>
      <dgm:spPr/>
    </dgm:pt>
    <dgm:pt modelId="{1BC38C94-8721-4236-9BF8-CB54161F5A82}" type="pres">
      <dgm:prSet presAssocID="{D8854598-0A02-4A1C-984C-D33D2CD3A1CA}" presName="spacer" presStyleCnt="0"/>
      <dgm:spPr/>
    </dgm:pt>
    <dgm:pt modelId="{348CEE04-2D6D-4C29-9823-C38A6153C798}" type="pres">
      <dgm:prSet presAssocID="{81E3592E-3C23-4D4E-BAF4-D2934EEE2BDB}" presName="parentText" presStyleLbl="node1" presStyleIdx="6" presStyleCnt="7">
        <dgm:presLayoutVars>
          <dgm:chMax val="0"/>
          <dgm:bulletEnabled val="1"/>
        </dgm:presLayoutVars>
      </dgm:prSet>
      <dgm:spPr/>
    </dgm:pt>
  </dgm:ptLst>
  <dgm:cxnLst>
    <dgm:cxn modelId="{C990A105-FF06-4AA9-ACA3-FE856245D1F7}" type="presOf" srcId="{81E3592E-3C23-4D4E-BAF4-D2934EEE2BDB}" destId="{348CEE04-2D6D-4C29-9823-C38A6153C798}" srcOrd="0" destOrd="0" presId="urn:microsoft.com/office/officeart/2005/8/layout/vList2"/>
    <dgm:cxn modelId="{2269E133-891B-4643-827C-780AE46C1511}" type="presOf" srcId="{A5F8EB0E-234F-46FC-AB27-BCB863F8B0C2}" destId="{4FE15A7B-1696-4370-993A-A4F20112A653}" srcOrd="0" destOrd="0" presId="urn:microsoft.com/office/officeart/2005/8/layout/vList2"/>
    <dgm:cxn modelId="{DBB8473C-57FB-4F94-9C19-7BFD76DFBECE}" type="presOf" srcId="{DB5862F6-EC87-4CB2-88CD-0DDF15F852E2}" destId="{896F1830-BAF0-4AA3-8815-DA3C9A06887D}" srcOrd="0" destOrd="0" presId="urn:microsoft.com/office/officeart/2005/8/layout/vList2"/>
    <dgm:cxn modelId="{881A6252-907A-4B16-BCB4-AF077DCE05CF}" srcId="{BB546EE8-E0FF-4178-BF61-3BA6374A2431}" destId="{A5F8EB0E-234F-46FC-AB27-BCB863F8B0C2}" srcOrd="2" destOrd="0" parTransId="{18F77C4A-F284-4479-AC11-D31C0A974522}" sibTransId="{67E4F8DE-6271-4C63-BB2C-CE5F6612D19A}"/>
    <dgm:cxn modelId="{AE739C73-D0AC-4206-BF71-EB18EB46E54E}" srcId="{BB546EE8-E0FF-4178-BF61-3BA6374A2431}" destId="{EBCF166D-3FEE-4018-BE63-C1F106CB38E1}" srcOrd="3" destOrd="0" parTransId="{F3F7DF7B-7049-48F1-A30B-7F1AD7270702}" sibTransId="{08DDC60F-1179-4B37-95C5-759EF08228E7}"/>
    <dgm:cxn modelId="{1189F453-4411-4F34-8106-FAEF952D8DE6}" srcId="{BB546EE8-E0FF-4178-BF61-3BA6374A2431}" destId="{DB5862F6-EC87-4CB2-88CD-0DDF15F852E2}" srcOrd="5" destOrd="0" parTransId="{670AD312-1A4C-476E-90D9-D59D0A4890C5}" sibTransId="{D8854598-0A02-4A1C-984C-D33D2CD3A1CA}"/>
    <dgm:cxn modelId="{E3EE1B58-4CEB-4CD4-BB94-1DADA056C670}" type="presOf" srcId="{BB546EE8-E0FF-4178-BF61-3BA6374A2431}" destId="{E1185FC3-2271-48E6-B417-1642A810AC6A}" srcOrd="0" destOrd="0" presId="urn:microsoft.com/office/officeart/2005/8/layout/vList2"/>
    <dgm:cxn modelId="{B01CDC99-C25A-46B8-9CE7-8719C29EEFF8}" srcId="{BB546EE8-E0FF-4178-BF61-3BA6374A2431}" destId="{F175CAA5-8BD2-421F-BFA0-63F3BBA45551}" srcOrd="4" destOrd="0" parTransId="{A177A16F-DDB7-48F9-AB80-780B3CBAA0A8}" sibTransId="{14683922-05EB-4FB2-A958-6CB1CEDE9EAA}"/>
    <dgm:cxn modelId="{CE87CC9E-4F61-4914-8D0D-B60D8BAB248F}" type="presOf" srcId="{EBCF166D-3FEE-4018-BE63-C1F106CB38E1}" destId="{BCA5104D-19A2-416E-A22F-8391B624E3CA}" srcOrd="0" destOrd="0" presId="urn:microsoft.com/office/officeart/2005/8/layout/vList2"/>
    <dgm:cxn modelId="{421719B4-0BFD-4C7C-B73B-49D1F7687051}" srcId="{BB546EE8-E0FF-4178-BF61-3BA6374A2431}" destId="{5E0E6CF3-4D00-4A94-ACC3-69DDDD0ADCE5}" srcOrd="1" destOrd="0" parTransId="{9E6FF7AA-D196-4832-B0E7-6119CE10E5BA}" sibTransId="{2934C4D5-D08D-49F1-8BEB-D94E5BCF7322}"/>
    <dgm:cxn modelId="{02A47BB6-8ADD-4E4A-AB6A-BF23184F0339}" type="presOf" srcId="{F175CAA5-8BD2-421F-BFA0-63F3BBA45551}" destId="{2E96A3C4-1F03-41BA-B810-3A84A114B399}" srcOrd="0" destOrd="0" presId="urn:microsoft.com/office/officeart/2005/8/layout/vList2"/>
    <dgm:cxn modelId="{A6DEEECC-D358-49E5-A4D6-E20D55107D69}" srcId="{BB546EE8-E0FF-4178-BF61-3BA6374A2431}" destId="{122E849B-3047-4535-AE4F-2A49B285B4DA}" srcOrd="0" destOrd="0" parTransId="{57E26D75-1088-4E5E-8D7B-129804DEB352}" sibTransId="{30FEC8F2-0CB9-4011-969C-1120D31580E0}"/>
    <dgm:cxn modelId="{E86B8FCD-FB64-4E6C-88B5-0141DFE81989}" type="presOf" srcId="{122E849B-3047-4535-AE4F-2A49B285B4DA}" destId="{F3F3A7B3-CE4E-4A91-A49F-946AB7EB1C22}" srcOrd="0" destOrd="0" presId="urn:microsoft.com/office/officeart/2005/8/layout/vList2"/>
    <dgm:cxn modelId="{2C27FDDB-D08C-437C-9AFD-EF125CAA66F4}" type="presOf" srcId="{5E0E6CF3-4D00-4A94-ACC3-69DDDD0ADCE5}" destId="{D33BEAA2-A9FC-4EBB-9726-682F988D75D4}" srcOrd="0" destOrd="0" presId="urn:microsoft.com/office/officeart/2005/8/layout/vList2"/>
    <dgm:cxn modelId="{20A5EAE6-840C-4C9F-B6B0-50F854D2082A}" srcId="{BB546EE8-E0FF-4178-BF61-3BA6374A2431}" destId="{81E3592E-3C23-4D4E-BAF4-D2934EEE2BDB}" srcOrd="6" destOrd="0" parTransId="{C0F5A6AC-CA6F-4A4B-84C0-49B92CAD2FD7}" sibTransId="{43462376-31EA-4A57-A587-64711BF9D995}"/>
    <dgm:cxn modelId="{51F4399A-206F-4D24-BEDA-8AABCC4C940F}" type="presParOf" srcId="{E1185FC3-2271-48E6-B417-1642A810AC6A}" destId="{F3F3A7B3-CE4E-4A91-A49F-946AB7EB1C22}" srcOrd="0" destOrd="0" presId="urn:microsoft.com/office/officeart/2005/8/layout/vList2"/>
    <dgm:cxn modelId="{00D33B66-66E5-4DFD-BD78-61C482E0589D}" type="presParOf" srcId="{E1185FC3-2271-48E6-B417-1642A810AC6A}" destId="{AECD3036-B77F-4CF2-A5CE-0C82F0ED510B}" srcOrd="1" destOrd="0" presId="urn:microsoft.com/office/officeart/2005/8/layout/vList2"/>
    <dgm:cxn modelId="{85C60235-796A-4B25-A42D-6B99588BF2DE}" type="presParOf" srcId="{E1185FC3-2271-48E6-B417-1642A810AC6A}" destId="{D33BEAA2-A9FC-4EBB-9726-682F988D75D4}" srcOrd="2" destOrd="0" presId="urn:microsoft.com/office/officeart/2005/8/layout/vList2"/>
    <dgm:cxn modelId="{2141CF6B-1813-40D7-BF59-FC2A7F76A674}" type="presParOf" srcId="{E1185FC3-2271-48E6-B417-1642A810AC6A}" destId="{B30ADD07-A330-49EF-9695-771BF1D1CC75}" srcOrd="3" destOrd="0" presId="urn:microsoft.com/office/officeart/2005/8/layout/vList2"/>
    <dgm:cxn modelId="{930F2444-6E01-470E-9719-701D70211B66}" type="presParOf" srcId="{E1185FC3-2271-48E6-B417-1642A810AC6A}" destId="{4FE15A7B-1696-4370-993A-A4F20112A653}" srcOrd="4" destOrd="0" presId="urn:microsoft.com/office/officeart/2005/8/layout/vList2"/>
    <dgm:cxn modelId="{3246F6CA-4B6F-4398-82E3-A49EE59E960E}" type="presParOf" srcId="{E1185FC3-2271-48E6-B417-1642A810AC6A}" destId="{AC0BD2FA-FE91-4A86-B8A1-E5C7BB5A6732}" srcOrd="5" destOrd="0" presId="urn:microsoft.com/office/officeart/2005/8/layout/vList2"/>
    <dgm:cxn modelId="{72102870-B9DF-412F-B16B-2D15812F963F}" type="presParOf" srcId="{E1185FC3-2271-48E6-B417-1642A810AC6A}" destId="{BCA5104D-19A2-416E-A22F-8391B624E3CA}" srcOrd="6" destOrd="0" presId="urn:microsoft.com/office/officeart/2005/8/layout/vList2"/>
    <dgm:cxn modelId="{37FE300F-AB89-4FFD-BC21-D8490820228F}" type="presParOf" srcId="{E1185FC3-2271-48E6-B417-1642A810AC6A}" destId="{CCA699A2-BB8C-4FFD-B7ED-5FC2CC1D505D}" srcOrd="7" destOrd="0" presId="urn:microsoft.com/office/officeart/2005/8/layout/vList2"/>
    <dgm:cxn modelId="{449468C7-08C1-461D-8379-A4459F549A3B}" type="presParOf" srcId="{E1185FC3-2271-48E6-B417-1642A810AC6A}" destId="{2E96A3C4-1F03-41BA-B810-3A84A114B399}" srcOrd="8" destOrd="0" presId="urn:microsoft.com/office/officeart/2005/8/layout/vList2"/>
    <dgm:cxn modelId="{27F3F595-D4F4-4E8F-BE5B-6A00DAB94187}" type="presParOf" srcId="{E1185FC3-2271-48E6-B417-1642A810AC6A}" destId="{890786ED-1A31-4F1F-9683-2624234033F0}" srcOrd="9" destOrd="0" presId="urn:microsoft.com/office/officeart/2005/8/layout/vList2"/>
    <dgm:cxn modelId="{1A05E752-52B3-4CB7-8DD2-D4BD0B2FF25D}" type="presParOf" srcId="{E1185FC3-2271-48E6-B417-1642A810AC6A}" destId="{896F1830-BAF0-4AA3-8815-DA3C9A06887D}" srcOrd="10" destOrd="0" presId="urn:microsoft.com/office/officeart/2005/8/layout/vList2"/>
    <dgm:cxn modelId="{411F6C19-F473-43A2-AF2C-799A097A4A1C}" type="presParOf" srcId="{E1185FC3-2271-48E6-B417-1642A810AC6A}" destId="{1BC38C94-8721-4236-9BF8-CB54161F5A82}" srcOrd="11" destOrd="0" presId="urn:microsoft.com/office/officeart/2005/8/layout/vList2"/>
    <dgm:cxn modelId="{32D1C7BD-4CEB-4E8D-B4EB-F2081E32D7FA}" type="presParOf" srcId="{E1185FC3-2271-48E6-B417-1642A810AC6A}" destId="{348CEE04-2D6D-4C29-9823-C38A6153C79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A7FBBF-1030-4936-BA89-F134C08AB69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B9AE7060-E161-4A52-8379-2571F018769E}">
      <dgm:prSet/>
      <dgm:spPr>
        <a:solidFill>
          <a:schemeClr val="accent1"/>
        </a:solidFill>
      </dgm:spPr>
      <dgm:t>
        <a:bodyPr/>
        <a:lstStyle/>
        <a:p>
          <a:r>
            <a:rPr lang="da-DK"/>
            <a:t>Hjemmeside</a:t>
          </a:r>
          <a:endParaRPr lang="en-US"/>
        </a:p>
      </dgm:t>
    </dgm:pt>
    <dgm:pt modelId="{DCDFB178-C6D4-478D-8FDF-F4BD48D863C0}" type="parTrans" cxnId="{17043FDC-6880-4464-B4B3-A8841C8A1A72}">
      <dgm:prSet/>
      <dgm:spPr/>
      <dgm:t>
        <a:bodyPr/>
        <a:lstStyle/>
        <a:p>
          <a:endParaRPr lang="en-US"/>
        </a:p>
      </dgm:t>
    </dgm:pt>
    <dgm:pt modelId="{5E1A45F3-678A-4E25-99FD-4276F96CE13E}" type="sibTrans" cxnId="{17043FDC-6880-4464-B4B3-A8841C8A1A72}">
      <dgm:prSet/>
      <dgm:spPr/>
      <dgm:t>
        <a:bodyPr/>
        <a:lstStyle/>
        <a:p>
          <a:endParaRPr lang="en-US"/>
        </a:p>
      </dgm:t>
    </dgm:pt>
    <dgm:pt modelId="{4E823C3C-BFAB-40FA-9FD6-386CB10CED62}">
      <dgm:prSet/>
      <dgm:spPr>
        <a:solidFill>
          <a:schemeClr val="accent1">
            <a:lumMod val="75000"/>
          </a:schemeClr>
        </a:solidFill>
        <a:ln>
          <a:solidFill>
            <a:schemeClr val="accent1">
              <a:lumMod val="40000"/>
              <a:lumOff val="60000"/>
            </a:schemeClr>
          </a:solidFill>
        </a:ln>
      </dgm:spPr>
      <dgm:t>
        <a:bodyPr/>
        <a:lstStyle/>
        <a:p>
          <a:r>
            <a:rPr lang="da-DK"/>
            <a:t>Facebookside</a:t>
          </a:r>
          <a:endParaRPr lang="en-US"/>
        </a:p>
      </dgm:t>
    </dgm:pt>
    <dgm:pt modelId="{A5801293-5585-4867-BC7E-5FC2665E5CF7}" type="parTrans" cxnId="{FA979D38-C2D1-4127-9A87-3DFDE5208F48}">
      <dgm:prSet/>
      <dgm:spPr/>
      <dgm:t>
        <a:bodyPr/>
        <a:lstStyle/>
        <a:p>
          <a:endParaRPr lang="en-US"/>
        </a:p>
      </dgm:t>
    </dgm:pt>
    <dgm:pt modelId="{00119574-C56B-4DE1-ACC4-8C2F3F8E93DF}" type="sibTrans" cxnId="{FA979D38-C2D1-4127-9A87-3DFDE5208F48}">
      <dgm:prSet/>
      <dgm:spPr/>
      <dgm:t>
        <a:bodyPr/>
        <a:lstStyle/>
        <a:p>
          <a:endParaRPr lang="en-US"/>
        </a:p>
      </dgm:t>
    </dgm:pt>
    <dgm:pt modelId="{6937E13D-8699-405A-BD82-419382F35494}">
      <dgm:prSet/>
      <dgm:spPr>
        <a:solidFill>
          <a:schemeClr val="tx2">
            <a:lumMod val="40000"/>
            <a:lumOff val="60000"/>
          </a:schemeClr>
        </a:solidFill>
      </dgm:spPr>
      <dgm:t>
        <a:bodyPr/>
        <a:lstStyle/>
        <a:p>
          <a:r>
            <a:rPr lang="da-DK"/>
            <a:t>Markedsføring</a:t>
          </a:r>
          <a:endParaRPr lang="en-US"/>
        </a:p>
      </dgm:t>
    </dgm:pt>
    <dgm:pt modelId="{61AF6A1D-3F54-46E0-85C1-D7DDA54BA04F}" type="parTrans" cxnId="{6963E0AD-58BA-4B9B-832A-550FE6A77636}">
      <dgm:prSet/>
      <dgm:spPr/>
      <dgm:t>
        <a:bodyPr/>
        <a:lstStyle/>
        <a:p>
          <a:endParaRPr lang="en-US"/>
        </a:p>
      </dgm:t>
    </dgm:pt>
    <dgm:pt modelId="{CEE54CE6-8E6A-4307-A948-27477043D627}" type="sibTrans" cxnId="{6963E0AD-58BA-4B9B-832A-550FE6A77636}">
      <dgm:prSet/>
      <dgm:spPr/>
      <dgm:t>
        <a:bodyPr/>
        <a:lstStyle/>
        <a:p>
          <a:endParaRPr lang="en-US"/>
        </a:p>
      </dgm:t>
    </dgm:pt>
    <dgm:pt modelId="{18E6AF4A-8D65-4736-9151-D48CADBAB831}">
      <dgm:prSet/>
      <dgm:spPr>
        <a:solidFill>
          <a:schemeClr val="tx2">
            <a:lumMod val="60000"/>
            <a:lumOff val="40000"/>
          </a:schemeClr>
        </a:solidFill>
      </dgm:spPr>
      <dgm:t>
        <a:bodyPr/>
        <a:lstStyle/>
        <a:p>
          <a:r>
            <a:rPr lang="da-DK"/>
            <a:t>Anmeldere</a:t>
          </a:r>
          <a:endParaRPr lang="en-US"/>
        </a:p>
      </dgm:t>
    </dgm:pt>
    <dgm:pt modelId="{F698221F-375A-4112-99E5-4262EF948B0E}" type="parTrans" cxnId="{8675CD6E-17F3-466A-9C42-CA20299CA102}">
      <dgm:prSet/>
      <dgm:spPr/>
      <dgm:t>
        <a:bodyPr/>
        <a:lstStyle/>
        <a:p>
          <a:endParaRPr lang="en-US"/>
        </a:p>
      </dgm:t>
    </dgm:pt>
    <dgm:pt modelId="{902DBAA2-8E5E-470E-A450-66842DD9CFBF}" type="sibTrans" cxnId="{8675CD6E-17F3-466A-9C42-CA20299CA102}">
      <dgm:prSet/>
      <dgm:spPr/>
      <dgm:t>
        <a:bodyPr/>
        <a:lstStyle/>
        <a:p>
          <a:endParaRPr lang="en-US"/>
        </a:p>
      </dgm:t>
    </dgm:pt>
    <dgm:pt modelId="{266BFAD3-300E-485B-87D8-CAAB3B2E3DEB}">
      <dgm:prSet/>
      <dgm:spPr>
        <a:solidFill>
          <a:schemeClr val="tx2">
            <a:lumMod val="75000"/>
          </a:schemeClr>
        </a:solidFill>
      </dgm:spPr>
      <dgm:t>
        <a:bodyPr/>
        <a:lstStyle/>
        <a:p>
          <a:r>
            <a:rPr lang="da-DK"/>
            <a:t>Foredrag</a:t>
          </a:r>
          <a:endParaRPr lang="en-US"/>
        </a:p>
      </dgm:t>
    </dgm:pt>
    <dgm:pt modelId="{63009FF6-022B-4965-AAB0-458B72F5201E}" type="parTrans" cxnId="{A7708CC2-6D2B-485F-BFFA-071DD2807CAC}">
      <dgm:prSet/>
      <dgm:spPr/>
      <dgm:t>
        <a:bodyPr/>
        <a:lstStyle/>
        <a:p>
          <a:endParaRPr lang="en-US"/>
        </a:p>
      </dgm:t>
    </dgm:pt>
    <dgm:pt modelId="{235284C9-A5AB-46CB-90E7-8292D39AACFE}" type="sibTrans" cxnId="{A7708CC2-6D2B-485F-BFFA-071DD2807CAC}">
      <dgm:prSet/>
      <dgm:spPr/>
      <dgm:t>
        <a:bodyPr/>
        <a:lstStyle/>
        <a:p>
          <a:endParaRPr lang="en-US"/>
        </a:p>
      </dgm:t>
    </dgm:pt>
    <dgm:pt modelId="{DB67E1A5-2B84-4B52-8D8A-C0FEEE3B0541}">
      <dgm:prSet/>
      <dgm:spPr>
        <a:solidFill>
          <a:schemeClr val="accent1">
            <a:lumMod val="60000"/>
            <a:lumOff val="40000"/>
          </a:schemeClr>
        </a:solidFill>
      </dgm:spPr>
      <dgm:t>
        <a:bodyPr/>
        <a:lstStyle/>
        <a:p>
          <a:r>
            <a:rPr lang="da-DK"/>
            <a:t>NewPub</a:t>
          </a:r>
          <a:endParaRPr lang="en-US"/>
        </a:p>
      </dgm:t>
    </dgm:pt>
    <dgm:pt modelId="{F4BA0F41-ADDF-47D2-9D09-491C1E3AEA2E}" type="parTrans" cxnId="{9B00747A-6108-46B4-8794-201217CE125A}">
      <dgm:prSet/>
      <dgm:spPr/>
      <dgm:t>
        <a:bodyPr/>
        <a:lstStyle/>
        <a:p>
          <a:endParaRPr lang="en-US"/>
        </a:p>
      </dgm:t>
    </dgm:pt>
    <dgm:pt modelId="{7E5033AB-EA44-445B-9942-F7D31B4EC4CC}" type="sibTrans" cxnId="{9B00747A-6108-46B4-8794-201217CE125A}">
      <dgm:prSet/>
      <dgm:spPr/>
      <dgm:t>
        <a:bodyPr/>
        <a:lstStyle/>
        <a:p>
          <a:endParaRPr lang="en-US"/>
        </a:p>
      </dgm:t>
    </dgm:pt>
    <dgm:pt modelId="{1C532656-CBCE-41AF-B6EA-85ADD2CC5009}" type="pres">
      <dgm:prSet presAssocID="{BDA7FBBF-1030-4936-BA89-F134C08AB691}" presName="linear" presStyleCnt="0">
        <dgm:presLayoutVars>
          <dgm:animLvl val="lvl"/>
          <dgm:resizeHandles val="exact"/>
        </dgm:presLayoutVars>
      </dgm:prSet>
      <dgm:spPr/>
    </dgm:pt>
    <dgm:pt modelId="{3EA09B2A-E3D0-43C6-947E-A252EF0BF6CE}" type="pres">
      <dgm:prSet presAssocID="{B9AE7060-E161-4A52-8379-2571F018769E}" presName="parentText" presStyleLbl="node1" presStyleIdx="0" presStyleCnt="6">
        <dgm:presLayoutVars>
          <dgm:chMax val="0"/>
          <dgm:bulletEnabled val="1"/>
        </dgm:presLayoutVars>
      </dgm:prSet>
      <dgm:spPr/>
    </dgm:pt>
    <dgm:pt modelId="{1FC337C0-0A6B-4A80-8951-16CEBC92A8F2}" type="pres">
      <dgm:prSet presAssocID="{5E1A45F3-678A-4E25-99FD-4276F96CE13E}" presName="spacer" presStyleCnt="0"/>
      <dgm:spPr/>
    </dgm:pt>
    <dgm:pt modelId="{B36F0E10-C180-4F8F-94D8-A4329A454B12}" type="pres">
      <dgm:prSet presAssocID="{4E823C3C-BFAB-40FA-9FD6-386CB10CED62}" presName="parentText" presStyleLbl="node1" presStyleIdx="1" presStyleCnt="6">
        <dgm:presLayoutVars>
          <dgm:chMax val="0"/>
          <dgm:bulletEnabled val="1"/>
        </dgm:presLayoutVars>
      </dgm:prSet>
      <dgm:spPr/>
    </dgm:pt>
    <dgm:pt modelId="{3B1B89B9-3B1B-4386-A6B1-EF6FB29BED9A}" type="pres">
      <dgm:prSet presAssocID="{00119574-C56B-4DE1-ACC4-8C2F3F8E93DF}" presName="spacer" presStyleCnt="0"/>
      <dgm:spPr/>
    </dgm:pt>
    <dgm:pt modelId="{48348C01-4F3C-43F0-AE38-A42009BC24D6}" type="pres">
      <dgm:prSet presAssocID="{6937E13D-8699-405A-BD82-419382F35494}" presName="parentText" presStyleLbl="node1" presStyleIdx="2" presStyleCnt="6">
        <dgm:presLayoutVars>
          <dgm:chMax val="0"/>
          <dgm:bulletEnabled val="1"/>
        </dgm:presLayoutVars>
      </dgm:prSet>
      <dgm:spPr/>
    </dgm:pt>
    <dgm:pt modelId="{1F8846EA-3A26-4693-BF54-74B639121DD6}" type="pres">
      <dgm:prSet presAssocID="{CEE54CE6-8E6A-4307-A948-27477043D627}" presName="spacer" presStyleCnt="0"/>
      <dgm:spPr/>
    </dgm:pt>
    <dgm:pt modelId="{ED417454-8B16-4B11-881E-C230890355A4}" type="pres">
      <dgm:prSet presAssocID="{18E6AF4A-8D65-4736-9151-D48CADBAB831}" presName="parentText" presStyleLbl="node1" presStyleIdx="3" presStyleCnt="6">
        <dgm:presLayoutVars>
          <dgm:chMax val="0"/>
          <dgm:bulletEnabled val="1"/>
        </dgm:presLayoutVars>
      </dgm:prSet>
      <dgm:spPr/>
    </dgm:pt>
    <dgm:pt modelId="{78CA82ED-F906-436F-ABC0-A3BBBBA02490}" type="pres">
      <dgm:prSet presAssocID="{902DBAA2-8E5E-470E-A450-66842DD9CFBF}" presName="spacer" presStyleCnt="0"/>
      <dgm:spPr/>
    </dgm:pt>
    <dgm:pt modelId="{8298C191-512C-47C6-9F9E-4BCADF519DE9}" type="pres">
      <dgm:prSet presAssocID="{266BFAD3-300E-485B-87D8-CAAB3B2E3DEB}" presName="parentText" presStyleLbl="node1" presStyleIdx="4" presStyleCnt="6">
        <dgm:presLayoutVars>
          <dgm:chMax val="0"/>
          <dgm:bulletEnabled val="1"/>
        </dgm:presLayoutVars>
      </dgm:prSet>
      <dgm:spPr/>
    </dgm:pt>
    <dgm:pt modelId="{F68D8734-025A-4BEF-83DF-86EF0B52A522}" type="pres">
      <dgm:prSet presAssocID="{235284C9-A5AB-46CB-90E7-8292D39AACFE}" presName="spacer" presStyleCnt="0"/>
      <dgm:spPr/>
    </dgm:pt>
    <dgm:pt modelId="{DBC1C535-CB4B-4422-AC3B-5E832868675C}" type="pres">
      <dgm:prSet presAssocID="{DB67E1A5-2B84-4B52-8D8A-C0FEEE3B0541}" presName="parentText" presStyleLbl="node1" presStyleIdx="5" presStyleCnt="6">
        <dgm:presLayoutVars>
          <dgm:chMax val="0"/>
          <dgm:bulletEnabled val="1"/>
        </dgm:presLayoutVars>
      </dgm:prSet>
      <dgm:spPr/>
    </dgm:pt>
  </dgm:ptLst>
  <dgm:cxnLst>
    <dgm:cxn modelId="{23903A16-BD4C-4A6F-A7D3-230198DA8B02}" type="presOf" srcId="{4E823C3C-BFAB-40FA-9FD6-386CB10CED62}" destId="{B36F0E10-C180-4F8F-94D8-A4329A454B12}" srcOrd="0" destOrd="0" presId="urn:microsoft.com/office/officeart/2005/8/layout/vList2"/>
    <dgm:cxn modelId="{140C9D17-EFFB-4C48-A8A9-2EB054C4AFCF}" type="presOf" srcId="{18E6AF4A-8D65-4736-9151-D48CADBAB831}" destId="{ED417454-8B16-4B11-881E-C230890355A4}" srcOrd="0" destOrd="0" presId="urn:microsoft.com/office/officeart/2005/8/layout/vList2"/>
    <dgm:cxn modelId="{A12EC335-8EDA-4169-B232-0BF832F588FA}" type="presOf" srcId="{BDA7FBBF-1030-4936-BA89-F134C08AB691}" destId="{1C532656-CBCE-41AF-B6EA-85ADD2CC5009}" srcOrd="0" destOrd="0" presId="urn:microsoft.com/office/officeart/2005/8/layout/vList2"/>
    <dgm:cxn modelId="{FA979D38-C2D1-4127-9A87-3DFDE5208F48}" srcId="{BDA7FBBF-1030-4936-BA89-F134C08AB691}" destId="{4E823C3C-BFAB-40FA-9FD6-386CB10CED62}" srcOrd="1" destOrd="0" parTransId="{A5801293-5585-4867-BC7E-5FC2665E5CF7}" sibTransId="{00119574-C56B-4DE1-ACC4-8C2F3F8E93DF}"/>
    <dgm:cxn modelId="{5AFFBE5E-9320-47CB-9A17-70BD09B64E0A}" type="presOf" srcId="{DB67E1A5-2B84-4B52-8D8A-C0FEEE3B0541}" destId="{DBC1C535-CB4B-4422-AC3B-5E832868675C}" srcOrd="0" destOrd="0" presId="urn:microsoft.com/office/officeart/2005/8/layout/vList2"/>
    <dgm:cxn modelId="{8675CD6E-17F3-466A-9C42-CA20299CA102}" srcId="{BDA7FBBF-1030-4936-BA89-F134C08AB691}" destId="{18E6AF4A-8D65-4736-9151-D48CADBAB831}" srcOrd="3" destOrd="0" parTransId="{F698221F-375A-4112-99E5-4262EF948B0E}" sibTransId="{902DBAA2-8E5E-470E-A450-66842DD9CFBF}"/>
    <dgm:cxn modelId="{8FB5E276-1A52-4C44-AAE9-FE6205F1D346}" type="presOf" srcId="{266BFAD3-300E-485B-87D8-CAAB3B2E3DEB}" destId="{8298C191-512C-47C6-9F9E-4BCADF519DE9}" srcOrd="0" destOrd="0" presId="urn:microsoft.com/office/officeart/2005/8/layout/vList2"/>
    <dgm:cxn modelId="{9B00747A-6108-46B4-8794-201217CE125A}" srcId="{BDA7FBBF-1030-4936-BA89-F134C08AB691}" destId="{DB67E1A5-2B84-4B52-8D8A-C0FEEE3B0541}" srcOrd="5" destOrd="0" parTransId="{F4BA0F41-ADDF-47D2-9D09-491C1E3AEA2E}" sibTransId="{7E5033AB-EA44-445B-9942-F7D31B4EC4CC}"/>
    <dgm:cxn modelId="{2F572CA8-A240-470E-9528-6A28BFE5657E}" type="presOf" srcId="{B9AE7060-E161-4A52-8379-2571F018769E}" destId="{3EA09B2A-E3D0-43C6-947E-A252EF0BF6CE}" srcOrd="0" destOrd="0" presId="urn:microsoft.com/office/officeart/2005/8/layout/vList2"/>
    <dgm:cxn modelId="{6963E0AD-58BA-4B9B-832A-550FE6A77636}" srcId="{BDA7FBBF-1030-4936-BA89-F134C08AB691}" destId="{6937E13D-8699-405A-BD82-419382F35494}" srcOrd="2" destOrd="0" parTransId="{61AF6A1D-3F54-46E0-85C1-D7DDA54BA04F}" sibTransId="{CEE54CE6-8E6A-4307-A948-27477043D627}"/>
    <dgm:cxn modelId="{8A65F8BC-82C1-4309-8B7E-B60020B4ADF5}" type="presOf" srcId="{6937E13D-8699-405A-BD82-419382F35494}" destId="{48348C01-4F3C-43F0-AE38-A42009BC24D6}" srcOrd="0" destOrd="0" presId="urn:microsoft.com/office/officeart/2005/8/layout/vList2"/>
    <dgm:cxn modelId="{A7708CC2-6D2B-485F-BFFA-071DD2807CAC}" srcId="{BDA7FBBF-1030-4936-BA89-F134C08AB691}" destId="{266BFAD3-300E-485B-87D8-CAAB3B2E3DEB}" srcOrd="4" destOrd="0" parTransId="{63009FF6-022B-4965-AAB0-458B72F5201E}" sibTransId="{235284C9-A5AB-46CB-90E7-8292D39AACFE}"/>
    <dgm:cxn modelId="{17043FDC-6880-4464-B4B3-A8841C8A1A72}" srcId="{BDA7FBBF-1030-4936-BA89-F134C08AB691}" destId="{B9AE7060-E161-4A52-8379-2571F018769E}" srcOrd="0" destOrd="0" parTransId="{DCDFB178-C6D4-478D-8FDF-F4BD48D863C0}" sibTransId="{5E1A45F3-678A-4E25-99FD-4276F96CE13E}"/>
    <dgm:cxn modelId="{2FB6B2DB-103F-411B-8317-054D5E9451DC}" type="presParOf" srcId="{1C532656-CBCE-41AF-B6EA-85ADD2CC5009}" destId="{3EA09B2A-E3D0-43C6-947E-A252EF0BF6CE}" srcOrd="0" destOrd="0" presId="urn:microsoft.com/office/officeart/2005/8/layout/vList2"/>
    <dgm:cxn modelId="{30F20F3B-F0D6-4A7D-A5E4-2F9844BCBAF2}" type="presParOf" srcId="{1C532656-CBCE-41AF-B6EA-85ADD2CC5009}" destId="{1FC337C0-0A6B-4A80-8951-16CEBC92A8F2}" srcOrd="1" destOrd="0" presId="urn:microsoft.com/office/officeart/2005/8/layout/vList2"/>
    <dgm:cxn modelId="{CDDA4A61-62CC-442A-B212-6CFD01857210}" type="presParOf" srcId="{1C532656-CBCE-41AF-B6EA-85ADD2CC5009}" destId="{B36F0E10-C180-4F8F-94D8-A4329A454B12}" srcOrd="2" destOrd="0" presId="urn:microsoft.com/office/officeart/2005/8/layout/vList2"/>
    <dgm:cxn modelId="{0972AAAD-3C78-416A-A0B5-A5C0E82BFCA3}" type="presParOf" srcId="{1C532656-CBCE-41AF-B6EA-85ADD2CC5009}" destId="{3B1B89B9-3B1B-4386-A6B1-EF6FB29BED9A}" srcOrd="3" destOrd="0" presId="urn:microsoft.com/office/officeart/2005/8/layout/vList2"/>
    <dgm:cxn modelId="{B4C2C192-97CA-42CD-9C49-77C553D8A0A0}" type="presParOf" srcId="{1C532656-CBCE-41AF-B6EA-85ADD2CC5009}" destId="{48348C01-4F3C-43F0-AE38-A42009BC24D6}" srcOrd="4" destOrd="0" presId="urn:microsoft.com/office/officeart/2005/8/layout/vList2"/>
    <dgm:cxn modelId="{799A9A6B-DB3F-411A-B577-FF34230DC95C}" type="presParOf" srcId="{1C532656-CBCE-41AF-B6EA-85ADD2CC5009}" destId="{1F8846EA-3A26-4693-BF54-74B639121DD6}" srcOrd="5" destOrd="0" presId="urn:microsoft.com/office/officeart/2005/8/layout/vList2"/>
    <dgm:cxn modelId="{0BD420EF-6523-47E2-AA38-0CF07FD2423E}" type="presParOf" srcId="{1C532656-CBCE-41AF-B6EA-85ADD2CC5009}" destId="{ED417454-8B16-4B11-881E-C230890355A4}" srcOrd="6" destOrd="0" presId="urn:microsoft.com/office/officeart/2005/8/layout/vList2"/>
    <dgm:cxn modelId="{8146BAEA-01BA-40CE-8557-19CF8C3F1BE2}" type="presParOf" srcId="{1C532656-CBCE-41AF-B6EA-85ADD2CC5009}" destId="{78CA82ED-F906-436F-ABC0-A3BBBBA02490}" srcOrd="7" destOrd="0" presId="urn:microsoft.com/office/officeart/2005/8/layout/vList2"/>
    <dgm:cxn modelId="{EFB9DFC1-A537-4919-A711-2CFFBCDADFB1}" type="presParOf" srcId="{1C532656-CBCE-41AF-B6EA-85ADD2CC5009}" destId="{8298C191-512C-47C6-9F9E-4BCADF519DE9}" srcOrd="8" destOrd="0" presId="urn:microsoft.com/office/officeart/2005/8/layout/vList2"/>
    <dgm:cxn modelId="{8D4514B3-ED09-4E3C-AEFA-EA3FB279E1E8}" type="presParOf" srcId="{1C532656-CBCE-41AF-B6EA-85ADD2CC5009}" destId="{F68D8734-025A-4BEF-83DF-86EF0B52A522}" srcOrd="9" destOrd="0" presId="urn:microsoft.com/office/officeart/2005/8/layout/vList2"/>
    <dgm:cxn modelId="{C3DA113D-CC47-440F-8808-8D6DB3A35E94}" type="presParOf" srcId="{1C532656-CBCE-41AF-B6EA-85ADD2CC5009}" destId="{DBC1C535-CB4B-4422-AC3B-5E832868675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3A7B3-CE4E-4A91-A49F-946AB7EB1C22}">
      <dsp:nvSpPr>
        <dsp:cNvPr id="0" name=""/>
        <dsp:cNvSpPr/>
      </dsp:nvSpPr>
      <dsp:spPr>
        <a:xfrm>
          <a:off x="0" y="460849"/>
          <a:ext cx="7396264" cy="755820"/>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b="1" kern="1200"/>
            <a:t>Anslag. </a:t>
          </a:r>
          <a:r>
            <a:rPr lang="da-DK" sz="1900" kern="1200"/>
            <a:t>”Der var engang..” Vi sætter rammen omkring Rødhætte. Hun går rundt i skoven.</a:t>
          </a:r>
          <a:endParaRPr lang="en-US" sz="1900" kern="1200"/>
        </a:p>
      </dsp:txBody>
      <dsp:txXfrm>
        <a:off x="36896" y="497745"/>
        <a:ext cx="7322472" cy="682028"/>
      </dsp:txXfrm>
    </dsp:sp>
    <dsp:sp modelId="{D33BEAA2-A9FC-4EBB-9726-682F988D75D4}">
      <dsp:nvSpPr>
        <dsp:cNvPr id="0" name=""/>
        <dsp:cNvSpPr/>
      </dsp:nvSpPr>
      <dsp:spPr>
        <a:xfrm>
          <a:off x="0" y="1271389"/>
          <a:ext cx="7396264" cy="755820"/>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b="1" kern="1200"/>
            <a:t>Præsentation.</a:t>
          </a:r>
          <a:r>
            <a:rPr lang="da-DK" sz="1900" kern="1200"/>
            <a:t> Vi får information om Rødhætte, der bor sammen med sin mor i skoven.</a:t>
          </a:r>
          <a:endParaRPr lang="en-US" sz="1900" kern="1200"/>
        </a:p>
      </dsp:txBody>
      <dsp:txXfrm>
        <a:off x="36896" y="1308285"/>
        <a:ext cx="7322472" cy="682028"/>
      </dsp:txXfrm>
    </dsp:sp>
    <dsp:sp modelId="{4FE15A7B-1696-4370-993A-A4F20112A653}">
      <dsp:nvSpPr>
        <dsp:cNvPr id="0" name=""/>
        <dsp:cNvSpPr/>
      </dsp:nvSpPr>
      <dsp:spPr>
        <a:xfrm>
          <a:off x="0" y="2081929"/>
          <a:ext cx="7396264" cy="755820"/>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b="1" kern="1200" dirty="0"/>
            <a:t>Uddybning. </a:t>
          </a:r>
          <a:r>
            <a:rPr lang="da-DK" sz="1900" kern="1200" dirty="0"/>
            <a:t>Bedstemoren er syg. Rødhætte skal bringe hende en kurv med mad. Historien er klar nu.</a:t>
          </a:r>
          <a:endParaRPr lang="en-US" sz="1900" kern="1200" dirty="0"/>
        </a:p>
      </dsp:txBody>
      <dsp:txXfrm>
        <a:off x="36896" y="2118825"/>
        <a:ext cx="7322472" cy="682028"/>
      </dsp:txXfrm>
    </dsp:sp>
    <dsp:sp modelId="{BCA5104D-19A2-416E-A22F-8391B624E3CA}">
      <dsp:nvSpPr>
        <dsp:cNvPr id="0" name=""/>
        <dsp:cNvSpPr/>
      </dsp:nvSpPr>
      <dsp:spPr>
        <a:xfrm>
          <a:off x="0" y="2892469"/>
          <a:ext cx="7396264" cy="755820"/>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b="1" kern="1200"/>
            <a:t>Point of no return.</a:t>
          </a:r>
          <a:r>
            <a:rPr lang="da-DK" sz="1900" kern="1200"/>
            <a:t> Rødhætte forlader stien på vej til hendes bedstemor. Hun begynder at tale med ulven.</a:t>
          </a:r>
          <a:endParaRPr lang="en-US" sz="1900" kern="1200"/>
        </a:p>
      </dsp:txBody>
      <dsp:txXfrm>
        <a:off x="36896" y="2929365"/>
        <a:ext cx="7322472" cy="682028"/>
      </dsp:txXfrm>
    </dsp:sp>
    <dsp:sp modelId="{2E96A3C4-1F03-41BA-B810-3A84A114B399}">
      <dsp:nvSpPr>
        <dsp:cNvPr id="0" name=""/>
        <dsp:cNvSpPr/>
      </dsp:nvSpPr>
      <dsp:spPr>
        <a:xfrm>
          <a:off x="0" y="3703009"/>
          <a:ext cx="7396264" cy="755820"/>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b="1" kern="1200"/>
            <a:t>Konfliktoptrapning. </a:t>
          </a:r>
          <a:r>
            <a:rPr lang="da-DK" sz="1900" kern="1200"/>
            <a:t>Ulven vil gerne spise Rødhætte.</a:t>
          </a:r>
          <a:endParaRPr lang="en-US" sz="1900" kern="1200"/>
        </a:p>
      </dsp:txBody>
      <dsp:txXfrm>
        <a:off x="36896" y="3739905"/>
        <a:ext cx="7322472" cy="682028"/>
      </dsp:txXfrm>
    </dsp:sp>
    <dsp:sp modelId="{896F1830-BAF0-4AA3-8815-DA3C9A06887D}">
      <dsp:nvSpPr>
        <dsp:cNvPr id="0" name=""/>
        <dsp:cNvSpPr/>
      </dsp:nvSpPr>
      <dsp:spPr>
        <a:xfrm>
          <a:off x="0" y="4513549"/>
          <a:ext cx="7396264" cy="755820"/>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b="1" kern="1200"/>
            <a:t>Klimaks. </a:t>
          </a:r>
          <a:r>
            <a:rPr lang="da-DK" sz="1900" kern="1200"/>
            <a:t>Ulven spiser Rødhætte og bedstemoren. Jægeren kommer og skærer ulven op og befrier dem igen.</a:t>
          </a:r>
          <a:endParaRPr lang="en-US" sz="1900" kern="1200"/>
        </a:p>
      </dsp:txBody>
      <dsp:txXfrm>
        <a:off x="36896" y="4550445"/>
        <a:ext cx="7322472" cy="682028"/>
      </dsp:txXfrm>
    </dsp:sp>
    <dsp:sp modelId="{348CEE04-2D6D-4C29-9823-C38A6153C798}">
      <dsp:nvSpPr>
        <dsp:cNvPr id="0" name=""/>
        <dsp:cNvSpPr/>
      </dsp:nvSpPr>
      <dsp:spPr>
        <a:xfrm>
          <a:off x="0" y="5324089"/>
          <a:ext cx="7396264" cy="755820"/>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b="1" kern="1200"/>
            <a:t>Udtoning. </a:t>
          </a:r>
          <a:r>
            <a:rPr lang="da-DK" sz="1900" kern="1200"/>
            <a:t>Ulven dør og bedstemor får nu lov til at spise den kage, Rødhætte havde med i kurven.</a:t>
          </a:r>
          <a:endParaRPr lang="en-US" sz="1900" kern="1200"/>
        </a:p>
      </dsp:txBody>
      <dsp:txXfrm>
        <a:off x="36896" y="5360985"/>
        <a:ext cx="7322472" cy="682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09B2A-E3D0-43C6-947E-A252EF0BF6CE}">
      <dsp:nvSpPr>
        <dsp:cNvPr id="0" name=""/>
        <dsp:cNvSpPr/>
      </dsp:nvSpPr>
      <dsp:spPr>
        <a:xfrm>
          <a:off x="0" y="20274"/>
          <a:ext cx="6832212" cy="791505"/>
        </a:xfrm>
        <a:prstGeom prst="roundRect">
          <a:avLst/>
        </a:prstGeom>
        <a:solidFill>
          <a:schemeClr val="accent1"/>
        </a:soli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a:t>Hjemmeside</a:t>
          </a:r>
          <a:endParaRPr lang="en-US" sz="3300" kern="1200"/>
        </a:p>
      </dsp:txBody>
      <dsp:txXfrm>
        <a:off x="38638" y="58912"/>
        <a:ext cx="6754936" cy="714229"/>
      </dsp:txXfrm>
    </dsp:sp>
    <dsp:sp modelId="{B36F0E10-C180-4F8F-94D8-A4329A454B12}">
      <dsp:nvSpPr>
        <dsp:cNvPr id="0" name=""/>
        <dsp:cNvSpPr/>
      </dsp:nvSpPr>
      <dsp:spPr>
        <a:xfrm>
          <a:off x="0" y="906819"/>
          <a:ext cx="6832212" cy="791505"/>
        </a:xfrm>
        <a:prstGeom prst="roundRect">
          <a:avLst/>
        </a:prstGeom>
        <a:solidFill>
          <a:schemeClr val="accent1">
            <a:lumMod val="75000"/>
          </a:schemeClr>
        </a:solidFill>
        <a:ln>
          <a:solidFill>
            <a:schemeClr val="accent1">
              <a:lumMod val="40000"/>
              <a:lumOff val="60000"/>
            </a:schemeClr>
          </a:solid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a:t>Facebookside</a:t>
          </a:r>
          <a:endParaRPr lang="en-US" sz="3300" kern="1200"/>
        </a:p>
      </dsp:txBody>
      <dsp:txXfrm>
        <a:off x="38638" y="945457"/>
        <a:ext cx="6754936" cy="714229"/>
      </dsp:txXfrm>
    </dsp:sp>
    <dsp:sp modelId="{48348C01-4F3C-43F0-AE38-A42009BC24D6}">
      <dsp:nvSpPr>
        <dsp:cNvPr id="0" name=""/>
        <dsp:cNvSpPr/>
      </dsp:nvSpPr>
      <dsp:spPr>
        <a:xfrm>
          <a:off x="0" y="1793364"/>
          <a:ext cx="6832212" cy="791505"/>
        </a:xfrm>
        <a:prstGeom prst="roundRect">
          <a:avLst/>
        </a:prstGeom>
        <a:solidFill>
          <a:schemeClr val="tx2">
            <a:lumMod val="40000"/>
            <a:lumOff val="60000"/>
          </a:schemeClr>
        </a:soli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a:t>Markedsføring</a:t>
          </a:r>
          <a:endParaRPr lang="en-US" sz="3300" kern="1200"/>
        </a:p>
      </dsp:txBody>
      <dsp:txXfrm>
        <a:off x="38638" y="1832002"/>
        <a:ext cx="6754936" cy="714229"/>
      </dsp:txXfrm>
    </dsp:sp>
    <dsp:sp modelId="{ED417454-8B16-4B11-881E-C230890355A4}">
      <dsp:nvSpPr>
        <dsp:cNvPr id="0" name=""/>
        <dsp:cNvSpPr/>
      </dsp:nvSpPr>
      <dsp:spPr>
        <a:xfrm>
          <a:off x="0" y="2679909"/>
          <a:ext cx="6832212" cy="791505"/>
        </a:xfrm>
        <a:prstGeom prst="roundRect">
          <a:avLst/>
        </a:prstGeom>
        <a:solidFill>
          <a:schemeClr val="tx2">
            <a:lumMod val="60000"/>
            <a:lumOff val="40000"/>
          </a:schemeClr>
        </a:soli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a:t>Anmeldere</a:t>
          </a:r>
          <a:endParaRPr lang="en-US" sz="3300" kern="1200"/>
        </a:p>
      </dsp:txBody>
      <dsp:txXfrm>
        <a:off x="38638" y="2718547"/>
        <a:ext cx="6754936" cy="714229"/>
      </dsp:txXfrm>
    </dsp:sp>
    <dsp:sp modelId="{8298C191-512C-47C6-9F9E-4BCADF519DE9}">
      <dsp:nvSpPr>
        <dsp:cNvPr id="0" name=""/>
        <dsp:cNvSpPr/>
      </dsp:nvSpPr>
      <dsp:spPr>
        <a:xfrm>
          <a:off x="0" y="3566454"/>
          <a:ext cx="6832212" cy="791505"/>
        </a:xfrm>
        <a:prstGeom prst="roundRect">
          <a:avLst/>
        </a:prstGeom>
        <a:solidFill>
          <a:schemeClr val="tx2">
            <a:lumMod val="75000"/>
          </a:schemeClr>
        </a:soli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a:t>Foredrag</a:t>
          </a:r>
          <a:endParaRPr lang="en-US" sz="3300" kern="1200"/>
        </a:p>
      </dsp:txBody>
      <dsp:txXfrm>
        <a:off x="38638" y="3605092"/>
        <a:ext cx="6754936" cy="714229"/>
      </dsp:txXfrm>
    </dsp:sp>
    <dsp:sp modelId="{DBC1C535-CB4B-4422-AC3B-5E832868675C}">
      <dsp:nvSpPr>
        <dsp:cNvPr id="0" name=""/>
        <dsp:cNvSpPr/>
      </dsp:nvSpPr>
      <dsp:spPr>
        <a:xfrm>
          <a:off x="0" y="4452999"/>
          <a:ext cx="6832212" cy="791505"/>
        </a:xfrm>
        <a:prstGeom prst="roundRect">
          <a:avLst/>
        </a:prstGeom>
        <a:solidFill>
          <a:schemeClr val="accent1">
            <a:lumMod val="60000"/>
            <a:lumOff val="40000"/>
          </a:schemeClr>
        </a:soli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a:t>NewPub</a:t>
          </a:r>
          <a:endParaRPr lang="en-US" sz="3300" kern="1200"/>
        </a:p>
      </dsp:txBody>
      <dsp:txXfrm>
        <a:off x="38638" y="4491637"/>
        <a:ext cx="6754936" cy="7142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a-DK"/>
              <a:t>Klik for at redigere titeltypografien i masteren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a:t>Klik for at redigere titeltypografien i masteren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a:t>Klik for at redigere titeltypografien i masteren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a-DK"/>
              <a:t>Klik for at redigere titeltypografien i masteren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a-DK"/>
              <a:t>Klik for at redigere titeltypografien i masteren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1/29/2019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danmarkshistorien.dk/"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kbhbilleder.dk/"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pro.toptryk.dk/colourbox"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pligtaflevering.kbh@kb.dk" TargetMode="External"/><Relationship Id="rId2" Type="http://schemas.openxmlformats.org/officeDocument/2006/relationships/hyperlink" Target="http://www.pligtaflevering.dk/hvaderpligtaflevering/hvortil.htm" TargetMode="External"/><Relationship Id="rId1" Type="http://schemas.openxmlformats.org/officeDocument/2006/relationships/slideLayout" Target="../slideLayouts/slideLayout2.xml"/><Relationship Id="rId4" Type="http://schemas.openxmlformats.org/officeDocument/2006/relationships/hyperlink" Target="mailto:pligtaflevering.aarhus@kb.dk"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www.dbc.dk/filer/tekstfiler-pdf-mm./oplysningsskema-til-dansk-bogfortegnels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g"/></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C7E28-8789-4CC2-A939-A8621B6EE888}"/>
              </a:ext>
            </a:extLst>
          </p:cNvPr>
          <p:cNvSpPr>
            <a:spLocks noGrp="1"/>
          </p:cNvSpPr>
          <p:nvPr>
            <p:ph type="ctrTitle"/>
          </p:nvPr>
        </p:nvSpPr>
        <p:spPr/>
        <p:txBody>
          <a:bodyPr/>
          <a:lstStyle/>
          <a:p>
            <a:r>
              <a:rPr lang="da-DK" dirty="0"/>
              <a:t>Sådan skriver du en bog om din families liv</a:t>
            </a:r>
          </a:p>
        </p:txBody>
      </p:sp>
    </p:spTree>
    <p:extLst>
      <p:ext uri="{BB962C8B-B14F-4D97-AF65-F5344CB8AC3E}">
        <p14:creationId xmlns:p14="http://schemas.microsoft.com/office/powerpoint/2010/main" val="16006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4897167-74BA-452E-9372-0CD4774C8B56}"/>
              </a:ext>
            </a:extLst>
          </p:cNvPr>
          <p:cNvSpPr>
            <a:spLocks noGrp="1"/>
          </p:cNvSpPr>
          <p:nvPr>
            <p:ph idx="1"/>
          </p:nvPr>
        </p:nvSpPr>
        <p:spPr>
          <a:xfrm>
            <a:off x="2580823" y="1224793"/>
            <a:ext cx="8915400" cy="5206546"/>
          </a:xfrm>
        </p:spPr>
        <p:txBody>
          <a:bodyPr>
            <a:normAutofit fontScale="40000" lnSpcReduction="20000"/>
          </a:bodyPr>
          <a:lstStyle/>
          <a:p>
            <a:pPr marL="228600" lvl="0">
              <a:lnSpc>
                <a:spcPct val="115000"/>
              </a:lnSpc>
              <a:spcAft>
                <a:spcPts val="800"/>
              </a:spcAft>
              <a:buClr>
                <a:srgbClr val="E78712"/>
              </a:buClr>
            </a:pPr>
            <a:r>
              <a:rPr lang="da-DK" sz="60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kortmateriale fra bestemte perioder</a:t>
            </a:r>
          </a:p>
          <a:p>
            <a:pPr marL="228600" lvl="0">
              <a:lnSpc>
                <a:spcPct val="115000"/>
              </a:lnSpc>
              <a:spcAft>
                <a:spcPts val="800"/>
              </a:spcAft>
              <a:buClr>
                <a:srgbClr val="E78712"/>
              </a:buClr>
            </a:pPr>
            <a:r>
              <a:rPr lang="da-DK" sz="60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hvad der stod i de lokale aviser </a:t>
            </a:r>
          </a:p>
          <a:p>
            <a:pPr marL="228600" lvl="0">
              <a:lnSpc>
                <a:spcPct val="115000"/>
              </a:lnSpc>
              <a:spcAft>
                <a:spcPts val="800"/>
              </a:spcAft>
              <a:buClr>
                <a:srgbClr val="E78712"/>
              </a:buClr>
            </a:pPr>
            <a:r>
              <a:rPr lang="da-DK" sz="60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hvilke fotos der findes af personer og steder udover dine egne</a:t>
            </a:r>
          </a:p>
          <a:p>
            <a:pPr marL="228600" lvl="0">
              <a:lnSpc>
                <a:spcPct val="115000"/>
              </a:lnSpc>
              <a:spcAft>
                <a:spcPts val="800"/>
              </a:spcAft>
              <a:buClr>
                <a:srgbClr val="E78712"/>
              </a:buClr>
            </a:pPr>
            <a:r>
              <a:rPr lang="da-DK" sz="60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for København – politiets registerblade </a:t>
            </a:r>
          </a:p>
          <a:p>
            <a:pPr marL="228600" lvl="0">
              <a:lnSpc>
                <a:spcPct val="115000"/>
              </a:lnSpc>
              <a:spcAft>
                <a:spcPts val="800"/>
              </a:spcAft>
              <a:buClr>
                <a:srgbClr val="E78712"/>
              </a:buClr>
            </a:pPr>
            <a:r>
              <a:rPr lang="da-DK" sz="60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vejvisere</a:t>
            </a:r>
          </a:p>
          <a:p>
            <a:pPr marL="228600" lvl="0">
              <a:lnSpc>
                <a:spcPct val="115000"/>
              </a:lnSpc>
              <a:spcAft>
                <a:spcPts val="800"/>
              </a:spcAft>
              <a:buClr>
                <a:srgbClr val="E78712"/>
              </a:buClr>
            </a:pPr>
            <a:r>
              <a:rPr lang="da-DK" sz="60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afhængigt af bredden i fortællingen kan Danmarks historie, andre landes historie og den politiske situation i bestemte perioder også være værd at researche på (</a:t>
            </a:r>
            <a:r>
              <a:rPr lang="da-DK" sz="6000" u="sng" dirty="0">
                <a:solidFill>
                  <a:srgbClr val="6B9F25"/>
                </a:solidFill>
                <a:latin typeface="Calibri" panose="020F0502020204030204" pitchFamily="34" charset="0"/>
                <a:ea typeface="Calibri" panose="020F0502020204030204" pitchFamily="34" charset="0"/>
                <a:cs typeface="Times New Roman" panose="02020603050405020304" pitchFamily="18" charset="0"/>
                <a:hlinkClick r:id="rId2"/>
              </a:rPr>
              <a:t>www.danmarkshistorien.dk</a:t>
            </a:r>
            <a:r>
              <a:rPr lang="da-DK" sz="6000" u="sng"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a:t>
            </a:r>
          </a:p>
          <a:p>
            <a:pPr marL="228600" lvl="0">
              <a:lnSpc>
                <a:spcPct val="115000"/>
              </a:lnSpc>
              <a:spcAft>
                <a:spcPts val="800"/>
              </a:spcAft>
              <a:buClr>
                <a:srgbClr val="E78712"/>
              </a:buClr>
            </a:pPr>
            <a:r>
              <a:rPr lang="da-DK" sz="60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litteratur</a:t>
            </a:r>
          </a:p>
          <a:p>
            <a:endParaRPr lang="da-DK" dirty="0"/>
          </a:p>
        </p:txBody>
      </p:sp>
    </p:spTree>
    <p:extLst>
      <p:ext uri="{BB962C8B-B14F-4D97-AF65-F5344CB8AC3E}">
        <p14:creationId xmlns:p14="http://schemas.microsoft.com/office/powerpoint/2010/main" val="408865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AFAD2DA4-C652-44EC-B957-25823158A649}"/>
              </a:ext>
            </a:extLst>
          </p:cNvPr>
          <p:cNvGraphicFramePr>
            <a:graphicFrameLocks noGrp="1"/>
          </p:cNvGraphicFramePr>
          <p:nvPr>
            <p:ph idx="1"/>
            <p:extLst>
              <p:ext uri="{D42A27DB-BD31-4B8C-83A1-F6EECF244321}">
                <p14:modId xmlns:p14="http://schemas.microsoft.com/office/powerpoint/2010/main" val="251239580"/>
              </p:ext>
            </p:extLst>
          </p:nvPr>
        </p:nvGraphicFramePr>
        <p:xfrm>
          <a:off x="1659295" y="228600"/>
          <a:ext cx="10270633" cy="6532376"/>
        </p:xfrm>
        <a:graphic>
          <a:graphicData uri="http://schemas.openxmlformats.org/drawingml/2006/table">
            <a:tbl>
              <a:tblPr firstRow="1" firstCol="1" bandRow="1"/>
              <a:tblGrid>
                <a:gridCol w="2491334">
                  <a:extLst>
                    <a:ext uri="{9D8B030D-6E8A-4147-A177-3AD203B41FA5}">
                      <a16:colId xmlns:a16="http://schemas.microsoft.com/office/drawing/2014/main" val="2191294897"/>
                    </a:ext>
                  </a:extLst>
                </a:gridCol>
                <a:gridCol w="3902274">
                  <a:extLst>
                    <a:ext uri="{9D8B030D-6E8A-4147-A177-3AD203B41FA5}">
                      <a16:colId xmlns:a16="http://schemas.microsoft.com/office/drawing/2014/main" val="1878334563"/>
                    </a:ext>
                  </a:extLst>
                </a:gridCol>
                <a:gridCol w="3877025">
                  <a:extLst>
                    <a:ext uri="{9D8B030D-6E8A-4147-A177-3AD203B41FA5}">
                      <a16:colId xmlns:a16="http://schemas.microsoft.com/office/drawing/2014/main" val="122023927"/>
                    </a:ext>
                  </a:extLst>
                </a:gridCol>
              </a:tblGrid>
              <a:tr h="789685">
                <a:tc>
                  <a:txBody>
                    <a:bodyPr/>
                    <a:lstStyle/>
                    <a:p>
                      <a:pPr>
                        <a:lnSpc>
                          <a:spcPct val="115000"/>
                        </a:lnSpc>
                        <a:spcAft>
                          <a:spcPts val="0"/>
                        </a:spcAft>
                      </a:pPr>
                      <a:r>
                        <a:rPr lang="da-DK" sz="2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Hvad skal undersøges?</a:t>
                      </a:r>
                      <a:endParaRPr lang="da-DK"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9050" cap="flat" cmpd="sng" algn="ctr">
                      <a:solidFill>
                        <a:srgbClr val="8DC182"/>
                      </a:solidFill>
                      <a:prstDash val="solid"/>
                      <a:round/>
                      <a:headEnd type="none" w="med" len="med"/>
                      <a:tailEnd type="none" w="med" len="med"/>
                    </a:lnB>
                  </a:tcPr>
                </a:tc>
                <a:tc>
                  <a:txBody>
                    <a:bodyPr/>
                    <a:lstStyle/>
                    <a:p>
                      <a:pPr>
                        <a:lnSpc>
                          <a:spcPct val="115000"/>
                        </a:lnSpc>
                        <a:spcAft>
                          <a:spcPts val="0"/>
                        </a:spcAft>
                      </a:pPr>
                      <a:r>
                        <a:rPr lang="da-DK" sz="2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Hvor langt er jeg med det?</a:t>
                      </a:r>
                      <a:endParaRPr lang="da-DK"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9050" cap="flat" cmpd="sng" algn="ctr">
                      <a:solidFill>
                        <a:srgbClr val="8DC182"/>
                      </a:solidFill>
                      <a:prstDash val="solid"/>
                      <a:round/>
                      <a:headEnd type="none" w="med" len="med"/>
                      <a:tailEnd type="none" w="med" len="med"/>
                    </a:lnB>
                  </a:tcPr>
                </a:tc>
                <a:tc>
                  <a:txBody>
                    <a:bodyPr/>
                    <a:lstStyle/>
                    <a:p>
                      <a:pPr>
                        <a:lnSpc>
                          <a:spcPct val="115000"/>
                        </a:lnSpc>
                        <a:spcAft>
                          <a:spcPts val="0"/>
                        </a:spcAft>
                      </a:pPr>
                      <a:r>
                        <a:rPr lang="da-DK" sz="2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Kan jeg gøre mere nu?</a:t>
                      </a:r>
                      <a:endParaRPr lang="da-DK"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9050" cap="flat" cmpd="sng" algn="ctr">
                      <a:solidFill>
                        <a:srgbClr val="8DC182"/>
                      </a:solidFill>
                      <a:prstDash val="solid"/>
                      <a:round/>
                      <a:headEnd type="none" w="med" len="med"/>
                      <a:tailEnd type="none" w="med" len="med"/>
                    </a:lnB>
                  </a:tcPr>
                </a:tc>
                <a:extLst>
                  <a:ext uri="{0D108BD9-81ED-4DB2-BD59-A6C34878D82A}">
                    <a16:rowId xmlns:a16="http://schemas.microsoft.com/office/drawing/2014/main" val="3664057020"/>
                  </a:ext>
                </a:extLst>
              </a:tr>
              <a:tr h="1603258">
                <a:tc>
                  <a:txBody>
                    <a:bodyPr/>
                    <a:lstStyle/>
                    <a:p>
                      <a:pPr>
                        <a:lnSpc>
                          <a:spcPct val="115000"/>
                        </a:lnSpc>
                        <a:spcAft>
                          <a:spcPts val="0"/>
                        </a:spcAft>
                      </a:pPr>
                      <a:r>
                        <a:rPr lang="da-DK" sz="2400" b="1">
                          <a:effectLst/>
                          <a:latin typeface="Calibri" panose="020F0502020204030204" pitchFamily="34" charset="0"/>
                          <a:ea typeface="Calibri" panose="020F0502020204030204" pitchFamily="34" charset="0"/>
                          <a:cs typeface="Times New Roman" panose="02020603050405020304" pitchFamily="18" charset="0"/>
                        </a:rPr>
                        <a:t>Aviser</a:t>
                      </a:r>
                      <a:endParaRPr lang="da-DK"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9050" cap="flat" cmpd="sng" algn="ctr">
                      <a:solidFill>
                        <a:srgbClr val="8DC182"/>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dirty="0">
                          <a:effectLst/>
                          <a:latin typeface="Calibri" panose="020F0502020204030204" pitchFamily="34" charset="0"/>
                          <a:ea typeface="Calibri" panose="020F0502020204030204" pitchFamily="34" charset="0"/>
                          <a:cs typeface="Times New Roman" panose="02020603050405020304" pitchFamily="18" charset="0"/>
                        </a:rPr>
                        <a:t>Har søgt på Mediestream:</a:t>
                      </a:r>
                      <a:r>
                        <a:rPr lang="da-DK" sz="2400" i="1" dirty="0">
                          <a:effectLst/>
                          <a:latin typeface="Calibri" panose="020F0502020204030204" pitchFamily="34" charset="0"/>
                          <a:ea typeface="Calibri" panose="020F0502020204030204" pitchFamily="34" charset="0"/>
                          <a:cs typeface="Times New Roman" panose="02020603050405020304" pitchFamily="18" charset="0"/>
                        </a:rPr>
                        <a:t> </a:t>
                      </a:r>
                      <a:r>
                        <a:rPr lang="da-DK" sz="2400" i="1" dirty="0" err="1">
                          <a:effectLst/>
                          <a:latin typeface="Calibri" panose="020F0502020204030204" pitchFamily="34" charset="0"/>
                          <a:ea typeface="Calibri" panose="020F0502020204030204" pitchFamily="34" charset="0"/>
                          <a:cs typeface="Times New Roman" panose="02020603050405020304" pitchFamily="18" charset="0"/>
                        </a:rPr>
                        <a:t>Jyllandsposten</a:t>
                      </a:r>
                      <a:r>
                        <a:rPr lang="da-DK" sz="2400" i="1" dirty="0">
                          <a:effectLst/>
                          <a:latin typeface="Calibri" panose="020F0502020204030204" pitchFamily="34" charset="0"/>
                          <a:ea typeface="Calibri" panose="020F0502020204030204" pitchFamily="34" charset="0"/>
                          <a:cs typeface="Times New Roman" panose="02020603050405020304" pitchFamily="18" charset="0"/>
                        </a:rPr>
                        <a:t> </a:t>
                      </a:r>
                      <a:r>
                        <a:rPr lang="da-DK" sz="2400" dirty="0">
                          <a:effectLst/>
                          <a:latin typeface="Calibri" panose="020F0502020204030204" pitchFamily="34" charset="0"/>
                          <a:ea typeface="Calibri" panose="020F0502020204030204" pitchFamily="34" charset="0"/>
                          <a:cs typeface="Times New Roman" panose="02020603050405020304" pitchFamily="18" charset="0"/>
                        </a:rPr>
                        <a:t>1840 til 1845, </a:t>
                      </a:r>
                      <a:r>
                        <a:rPr lang="da-DK" sz="2400" i="1" dirty="0">
                          <a:effectLst/>
                          <a:latin typeface="Calibri" panose="020F0502020204030204" pitchFamily="34" charset="0"/>
                          <a:ea typeface="Calibri" panose="020F0502020204030204" pitchFamily="34" charset="0"/>
                          <a:cs typeface="Times New Roman" panose="02020603050405020304" pitchFamily="18" charset="0"/>
                        </a:rPr>
                        <a:t>Aalborg </a:t>
                      </a:r>
                      <a:r>
                        <a:rPr lang="da-DK" sz="2400" i="1" dirty="0" err="1">
                          <a:effectLst/>
                          <a:latin typeface="Calibri" panose="020F0502020204030204" pitchFamily="34" charset="0"/>
                          <a:ea typeface="Calibri" panose="020F0502020204030204" pitchFamily="34" charset="0"/>
                          <a:cs typeface="Times New Roman" panose="02020603050405020304" pitchFamily="18" charset="0"/>
                        </a:rPr>
                        <a:t>Stifttidende</a:t>
                      </a:r>
                      <a:r>
                        <a:rPr lang="da-DK" sz="2400" dirty="0">
                          <a:effectLst/>
                          <a:latin typeface="Calibri" panose="020F0502020204030204" pitchFamily="34" charset="0"/>
                          <a:ea typeface="Calibri" panose="020F0502020204030204" pitchFamily="34" charset="0"/>
                          <a:cs typeface="Times New Roman" panose="02020603050405020304" pitchFamily="18" charset="0"/>
                        </a:rPr>
                        <a:t> 1840-1845</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9050" cap="flat" cmpd="sng" algn="ctr">
                      <a:solidFill>
                        <a:srgbClr val="8DC182"/>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dirty="0">
                          <a:effectLst/>
                          <a:latin typeface="Calibri" panose="020F0502020204030204" pitchFamily="34" charset="0"/>
                          <a:ea typeface="Calibri" panose="020F0502020204030204" pitchFamily="34" charset="0"/>
                          <a:cs typeface="Times New Roman" panose="02020603050405020304" pitchFamily="18" charset="0"/>
                        </a:rPr>
                        <a:t>Mangler </a:t>
                      </a:r>
                      <a:r>
                        <a:rPr lang="da-DK" sz="2400" i="1" dirty="0">
                          <a:effectLst/>
                          <a:latin typeface="Calibri" panose="020F0502020204030204" pitchFamily="34" charset="0"/>
                          <a:ea typeface="Calibri" panose="020F0502020204030204" pitchFamily="34" charset="0"/>
                          <a:cs typeface="Times New Roman" panose="02020603050405020304" pitchFamily="18" charset="0"/>
                        </a:rPr>
                        <a:t>Dagen </a:t>
                      </a:r>
                      <a:r>
                        <a:rPr lang="da-DK" sz="2400" dirty="0">
                          <a:effectLst/>
                          <a:latin typeface="Calibri" panose="020F0502020204030204" pitchFamily="34" charset="0"/>
                          <a:ea typeface="Calibri" panose="020F0502020204030204" pitchFamily="34" charset="0"/>
                          <a:cs typeface="Times New Roman" panose="02020603050405020304" pitchFamily="18" charset="0"/>
                        </a:rPr>
                        <a:t>og </a:t>
                      </a:r>
                      <a:r>
                        <a:rPr lang="da-DK" sz="2400" i="1" dirty="0">
                          <a:effectLst/>
                          <a:latin typeface="Calibri" panose="020F0502020204030204" pitchFamily="34" charset="0"/>
                          <a:ea typeface="Calibri" panose="020F0502020204030204" pitchFamily="34" charset="0"/>
                          <a:cs typeface="Times New Roman" panose="02020603050405020304" pitchFamily="18" charset="0"/>
                        </a:rPr>
                        <a:t>Dannevirke</a:t>
                      </a:r>
                      <a:r>
                        <a:rPr lang="da-DK" sz="2400" dirty="0">
                          <a:effectLst/>
                          <a:latin typeface="Calibri" panose="020F0502020204030204" pitchFamily="34" charset="0"/>
                          <a:ea typeface="Calibri" panose="020F0502020204030204" pitchFamily="34" charset="0"/>
                          <a:cs typeface="Times New Roman" panose="02020603050405020304" pitchFamily="18" charset="0"/>
                        </a:rPr>
                        <a:t> 1840-1845</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9050" cap="flat" cmpd="sng" algn="ctr">
                      <a:solidFill>
                        <a:srgbClr val="8DC182"/>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extLst>
                  <a:ext uri="{0D108BD9-81ED-4DB2-BD59-A6C34878D82A}">
                    <a16:rowId xmlns:a16="http://schemas.microsoft.com/office/drawing/2014/main" val="1337873706"/>
                  </a:ext>
                </a:extLst>
              </a:tr>
              <a:tr h="789685">
                <a:tc>
                  <a:txBody>
                    <a:bodyPr/>
                    <a:lstStyle/>
                    <a:p>
                      <a:pPr>
                        <a:lnSpc>
                          <a:spcPct val="115000"/>
                        </a:lnSpc>
                        <a:spcAft>
                          <a:spcPts val="0"/>
                        </a:spcAft>
                      </a:pPr>
                      <a:r>
                        <a:rPr lang="da-DK" sz="2400" b="1">
                          <a:effectLst/>
                          <a:latin typeface="Calibri" panose="020F0502020204030204" pitchFamily="34" charset="0"/>
                          <a:ea typeface="Calibri" panose="020F0502020204030204" pitchFamily="34" charset="0"/>
                          <a:cs typeface="Times New Roman" panose="02020603050405020304" pitchFamily="18" charset="0"/>
                        </a:rPr>
                        <a:t>Billeder</a:t>
                      </a:r>
                      <a:endParaRPr lang="da-DK"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Har fundet egne fotos frem</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dirty="0">
                          <a:effectLst/>
                          <a:latin typeface="Calibri" panose="020F0502020204030204" pitchFamily="34" charset="0"/>
                          <a:ea typeface="Calibri" panose="020F0502020204030204" pitchFamily="34" charset="0"/>
                          <a:cs typeface="Times New Roman" panose="02020603050405020304" pitchFamily="18" charset="0"/>
                        </a:rPr>
                        <a:t>Alle skal scannes ind i min. 300 </a:t>
                      </a:r>
                      <a:r>
                        <a:rPr lang="da-DK" sz="2400" dirty="0" err="1">
                          <a:effectLst/>
                          <a:latin typeface="Calibri" panose="020F0502020204030204" pitchFamily="34" charset="0"/>
                          <a:ea typeface="Calibri" panose="020F0502020204030204" pitchFamily="34" charset="0"/>
                          <a:cs typeface="Times New Roman" panose="02020603050405020304" pitchFamily="18" charset="0"/>
                        </a:rPr>
                        <a:t>dpi</a:t>
                      </a:r>
                      <a:endParaRPr lang="da-DK"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extLst>
                  <a:ext uri="{0D108BD9-81ED-4DB2-BD59-A6C34878D82A}">
                    <a16:rowId xmlns:a16="http://schemas.microsoft.com/office/drawing/2014/main" val="1388651216"/>
                  </a:ext>
                </a:extLst>
              </a:tr>
              <a:tr h="789685">
                <a:tc>
                  <a:txBody>
                    <a:bodyPr/>
                    <a:lstStyle/>
                    <a:p>
                      <a:pPr>
                        <a:lnSpc>
                          <a:spcPct val="115000"/>
                        </a:lnSpc>
                        <a:spcAft>
                          <a:spcPts val="0"/>
                        </a:spcAft>
                      </a:pPr>
                      <a:r>
                        <a:rPr lang="da-DK" sz="2400" b="1">
                          <a:effectLst/>
                          <a:latin typeface="Calibri" panose="020F0502020204030204" pitchFamily="34" charset="0"/>
                          <a:ea typeface="Calibri" panose="020F0502020204030204" pitchFamily="34" charset="0"/>
                          <a:cs typeface="Times New Roman" panose="02020603050405020304" pitchFamily="18" charset="0"/>
                        </a:rPr>
                        <a:t>Kort</a:t>
                      </a:r>
                      <a:endParaRPr lang="da-DK"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Har fundet alle kort</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Mangler at lave udsnit af 5 kort: …..</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extLst>
                  <a:ext uri="{0D108BD9-81ED-4DB2-BD59-A6C34878D82A}">
                    <a16:rowId xmlns:a16="http://schemas.microsoft.com/office/drawing/2014/main" val="3342354133"/>
                  </a:ext>
                </a:extLst>
              </a:tr>
              <a:tr h="789685">
                <a:tc>
                  <a:txBody>
                    <a:bodyPr/>
                    <a:lstStyle/>
                    <a:p>
                      <a:pPr>
                        <a:lnSpc>
                          <a:spcPct val="115000"/>
                        </a:lnSpc>
                        <a:spcAft>
                          <a:spcPts val="0"/>
                        </a:spcAft>
                      </a:pPr>
                      <a:r>
                        <a:rPr lang="da-DK" sz="2400" b="1">
                          <a:effectLst/>
                          <a:latin typeface="Calibri" panose="020F0502020204030204" pitchFamily="34" charset="0"/>
                          <a:ea typeface="Calibri" panose="020F0502020204030204" pitchFamily="34" charset="0"/>
                          <a:cs typeface="Times New Roman" panose="02020603050405020304" pitchFamily="18" charset="0"/>
                        </a:rPr>
                        <a:t>Danmarkshistorie i 1850-erne</a:t>
                      </a:r>
                      <a:endParaRPr lang="da-DK"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Venter til jeg ser, hvad der bliver brug for</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extLst>
                  <a:ext uri="{0D108BD9-81ED-4DB2-BD59-A6C34878D82A}">
                    <a16:rowId xmlns:a16="http://schemas.microsoft.com/office/drawing/2014/main" val="3019226869"/>
                  </a:ext>
                </a:extLst>
              </a:tr>
              <a:tr h="789685">
                <a:tc>
                  <a:txBody>
                    <a:bodyPr/>
                    <a:lstStyle/>
                    <a:p>
                      <a:pPr>
                        <a:lnSpc>
                          <a:spcPct val="115000"/>
                        </a:lnSpc>
                        <a:spcAft>
                          <a:spcPts val="0"/>
                        </a:spcAft>
                      </a:pPr>
                      <a:r>
                        <a:rPr lang="da-DK" sz="2400" b="1">
                          <a:effectLst/>
                          <a:latin typeface="Calibri" panose="020F0502020204030204" pitchFamily="34" charset="0"/>
                          <a:ea typeface="Calibri" panose="020F0502020204030204" pitchFamily="34" charset="0"/>
                          <a:cs typeface="Times New Roman" panose="02020603050405020304" pitchFamily="18" charset="0"/>
                        </a:rPr>
                        <a:t>Bøger</a:t>
                      </a:r>
                      <a:endParaRPr lang="da-DK"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Har bestilt: </a:t>
                      </a:r>
                      <a:r>
                        <a:rPr lang="da-DK" sz="2400" i="1">
                          <a:effectLst/>
                          <a:latin typeface="Calibri" panose="020F0502020204030204" pitchFamily="34" charset="0"/>
                          <a:ea typeface="Calibri" panose="020F0502020204030204" pitchFamily="34" charset="0"/>
                          <a:cs typeface="Times New Roman" panose="02020603050405020304" pitchFamily="18" charset="0"/>
                        </a:rPr>
                        <a:t>Danske landmænd og deres indsats..</a:t>
                      </a:r>
                      <a:endParaRPr lang="da-DK"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venter</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extLst>
                  <a:ext uri="{0D108BD9-81ED-4DB2-BD59-A6C34878D82A}">
                    <a16:rowId xmlns:a16="http://schemas.microsoft.com/office/drawing/2014/main" val="422889825"/>
                  </a:ext>
                </a:extLst>
              </a:tr>
              <a:tr h="382898">
                <a:tc>
                  <a:txBody>
                    <a:bodyPr/>
                    <a:lstStyle/>
                    <a:p>
                      <a:pPr>
                        <a:lnSpc>
                          <a:spcPct val="115000"/>
                        </a:lnSpc>
                        <a:spcAft>
                          <a:spcPts val="0"/>
                        </a:spcAft>
                      </a:pPr>
                      <a:r>
                        <a:rPr lang="da-DK" sz="2400" b="1">
                          <a:effectLst/>
                          <a:latin typeface="Calibri" panose="020F0502020204030204" pitchFamily="34" charset="0"/>
                          <a:ea typeface="Calibri" panose="020F0502020204030204" pitchFamily="34" charset="0"/>
                          <a:cs typeface="Times New Roman" panose="02020603050405020304" pitchFamily="18" charset="0"/>
                        </a:rPr>
                        <a:t>??</a:t>
                      </a:r>
                      <a:endParaRPr lang="da-DK"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extLst>
                  <a:ext uri="{0D108BD9-81ED-4DB2-BD59-A6C34878D82A}">
                    <a16:rowId xmlns:a16="http://schemas.microsoft.com/office/drawing/2014/main" val="2662927057"/>
                  </a:ext>
                </a:extLst>
              </a:tr>
              <a:tr h="382898">
                <a:tc>
                  <a:txBody>
                    <a:bodyPr/>
                    <a:lstStyle/>
                    <a:p>
                      <a:pPr>
                        <a:lnSpc>
                          <a:spcPct val="115000"/>
                        </a:lnSpc>
                        <a:spcAft>
                          <a:spcPts val="0"/>
                        </a:spcAft>
                      </a:pPr>
                      <a:r>
                        <a:rPr lang="da-DK" sz="2400" b="1" dirty="0">
                          <a:effectLst/>
                          <a:latin typeface="Calibri" panose="020F0502020204030204" pitchFamily="34" charset="0"/>
                          <a:ea typeface="Calibri" panose="020F0502020204030204" pitchFamily="34" charset="0"/>
                          <a:cs typeface="Times New Roman" panose="02020603050405020304" pitchFamily="18" charset="0"/>
                        </a:rPr>
                        <a:t>??</a:t>
                      </a:r>
                      <a:endParaRPr lang="da-DK"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tc>
                  <a:txBody>
                    <a:bodyPr/>
                    <a:lstStyle/>
                    <a:p>
                      <a:pPr>
                        <a:lnSpc>
                          <a:spcPct val="115000"/>
                        </a:lnSpc>
                        <a:spcAft>
                          <a:spcPts val="0"/>
                        </a:spcAft>
                      </a:pPr>
                      <a:r>
                        <a:rPr lang="da-DK"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B3D5AB"/>
                      </a:solidFill>
                      <a:prstDash val="solid"/>
                      <a:round/>
                      <a:headEnd type="none" w="med" len="med"/>
                      <a:tailEnd type="none" w="med" len="med"/>
                    </a:lnL>
                    <a:lnR w="12700" cap="flat" cmpd="sng" algn="ctr">
                      <a:solidFill>
                        <a:srgbClr val="B3D5AB"/>
                      </a:solidFill>
                      <a:prstDash val="solid"/>
                      <a:round/>
                      <a:headEnd type="none" w="med" len="med"/>
                      <a:tailEnd type="none" w="med" len="med"/>
                    </a:lnR>
                    <a:lnT w="12700" cap="flat" cmpd="sng" algn="ctr">
                      <a:solidFill>
                        <a:srgbClr val="B3D5AB"/>
                      </a:solidFill>
                      <a:prstDash val="solid"/>
                      <a:round/>
                      <a:headEnd type="none" w="med" len="med"/>
                      <a:tailEnd type="none" w="med" len="med"/>
                    </a:lnT>
                    <a:lnB w="12700" cap="flat" cmpd="sng" algn="ctr">
                      <a:solidFill>
                        <a:srgbClr val="B3D5AB"/>
                      </a:solidFill>
                      <a:prstDash val="solid"/>
                      <a:round/>
                      <a:headEnd type="none" w="med" len="med"/>
                      <a:tailEnd type="none" w="med" len="med"/>
                    </a:lnB>
                  </a:tcPr>
                </a:tc>
                <a:extLst>
                  <a:ext uri="{0D108BD9-81ED-4DB2-BD59-A6C34878D82A}">
                    <a16:rowId xmlns:a16="http://schemas.microsoft.com/office/drawing/2014/main" val="4140145122"/>
                  </a:ext>
                </a:extLst>
              </a:tr>
            </a:tbl>
          </a:graphicData>
        </a:graphic>
      </p:graphicFrame>
      <p:sp>
        <p:nvSpPr>
          <p:cNvPr id="5" name="Rectangle 1">
            <a:extLst>
              <a:ext uri="{FF2B5EF4-FFF2-40B4-BE49-F238E27FC236}">
                <a16:creationId xmlns:a16="http://schemas.microsoft.com/office/drawing/2014/main" id="{47EE3871-9152-45D5-9EAB-169A4173FC83}"/>
              </a:ext>
            </a:extLst>
          </p:cNvPr>
          <p:cNvSpPr>
            <a:spLocks noChangeArrowheads="1"/>
          </p:cNvSpPr>
          <p:nvPr/>
        </p:nvSpPr>
        <p:spPr bwMode="auto">
          <a:xfrm>
            <a:off x="-1475883" y="0"/>
            <a:ext cx="1366788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Tree>
    <p:extLst>
      <p:ext uri="{BB962C8B-B14F-4D97-AF65-F5344CB8AC3E}">
        <p14:creationId xmlns:p14="http://schemas.microsoft.com/office/powerpoint/2010/main" val="139410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4CC774E-C0E8-47A4-A5E8-2895BE8C5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71BABF3-93EE-4E3B-B0B9-973CDBAF6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Pladsholder til indhold 2">
            <a:extLst>
              <a:ext uri="{FF2B5EF4-FFF2-40B4-BE49-F238E27FC236}">
                <a16:creationId xmlns:a16="http://schemas.microsoft.com/office/drawing/2014/main" id="{6CEFFBC6-BB7D-40F9-AFE7-392917C8BE55}"/>
              </a:ext>
            </a:extLst>
          </p:cNvPr>
          <p:cNvSpPr>
            <a:spLocks noGrp="1"/>
          </p:cNvSpPr>
          <p:nvPr>
            <p:ph idx="1"/>
          </p:nvPr>
        </p:nvSpPr>
        <p:spPr>
          <a:xfrm>
            <a:off x="541866" y="2032000"/>
            <a:ext cx="7145867" cy="3879222"/>
          </a:xfrm>
        </p:spPr>
        <p:txBody>
          <a:bodyPr>
            <a:normAutofit/>
          </a:bodyPr>
          <a:lstStyle/>
          <a:p>
            <a:pPr lvl="0">
              <a:buFont typeface="Symbol" panose="05050102010706020507" pitchFamily="18" charset="2"/>
              <a:buChar char=""/>
            </a:pPr>
            <a:r>
              <a:rPr lang="da-DK" sz="24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Caroline</a:t>
            </a:r>
            <a:r>
              <a:rPr lang="da-DK" sz="24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da-DK" sz="24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Jönsson </a:t>
            </a:r>
            <a:r>
              <a:rPr lang="da-DK" sz="24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den fremadskridende fortælling</a:t>
            </a:r>
          </a:p>
          <a:p>
            <a:pPr lvl="0">
              <a:spcAft>
                <a:spcPts val="800"/>
              </a:spcAft>
              <a:buFont typeface="Symbol" panose="05050102010706020507" pitchFamily="18" charset="2"/>
              <a:buChar char=""/>
            </a:pPr>
            <a:r>
              <a:rPr lang="da-DK" sz="24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St. Thomas-mysteriet</a:t>
            </a:r>
            <a:r>
              <a:rPr lang="da-DK" sz="24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 Berettermodellen</a:t>
            </a:r>
          </a:p>
          <a:p>
            <a:pPr lvl="0">
              <a:spcAft>
                <a:spcPts val="800"/>
              </a:spcAft>
              <a:buFont typeface="Symbol" panose="05050102010706020507" pitchFamily="18" charset="2"/>
              <a:buChar char=""/>
            </a:pPr>
            <a:r>
              <a:rPr lang="da-DK" sz="24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Vores liv</a:t>
            </a:r>
            <a:r>
              <a:rPr lang="da-DK" sz="24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 skrivning af interview</a:t>
            </a:r>
            <a:endParaRPr lang="da-DK" sz="24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endParaRPr lang="da-DK" dirty="0">
              <a:solidFill>
                <a:srgbClr val="FEFFFF"/>
              </a:solidFill>
            </a:endParaRPr>
          </a:p>
        </p:txBody>
      </p:sp>
      <p:sp>
        <p:nvSpPr>
          <p:cNvPr id="18" name="Rectangle 17">
            <a:extLst>
              <a:ext uri="{FF2B5EF4-FFF2-40B4-BE49-F238E27FC236}">
                <a16:creationId xmlns:a16="http://schemas.microsoft.com/office/drawing/2014/main" id="{1B2F6E90-FF72-46FD-96BE-935B230A9B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4835" y="484632"/>
            <a:ext cx="3006343" cy="588873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a:extLst>
              <a:ext uri="{FF2B5EF4-FFF2-40B4-BE49-F238E27FC236}">
                <a16:creationId xmlns:a16="http://schemas.microsoft.com/office/drawing/2014/main" id="{CABD51AE-0BF0-4B97-900C-571172AA47C0}"/>
              </a:ext>
            </a:extLst>
          </p:cNvPr>
          <p:cNvPicPr>
            <a:picLocks noChangeAspect="1"/>
          </p:cNvPicPr>
          <p:nvPr/>
        </p:nvPicPr>
        <p:blipFill>
          <a:blip r:embed="rId2"/>
          <a:stretch>
            <a:fillRect/>
          </a:stretch>
        </p:blipFill>
        <p:spPr>
          <a:xfrm>
            <a:off x="9649505" y="663159"/>
            <a:ext cx="1124842" cy="1750727"/>
          </a:xfrm>
          <a:prstGeom prst="rect">
            <a:avLst/>
          </a:prstGeom>
        </p:spPr>
      </p:pic>
      <p:sp>
        <p:nvSpPr>
          <p:cNvPr id="20" name="Freeform 5">
            <a:extLst>
              <a:ext uri="{FF2B5EF4-FFF2-40B4-BE49-F238E27FC236}">
                <a16:creationId xmlns:a16="http://schemas.microsoft.com/office/drawing/2014/main" id="{8EDE6EDB-8E51-446D-8B6F-2DDEF9B72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C2FEFFFD-A651-4386-9227-1EC29582391C}"/>
              </a:ext>
            </a:extLst>
          </p:cNvPr>
          <p:cNvSpPr>
            <a:spLocks noGrp="1"/>
          </p:cNvSpPr>
          <p:nvPr>
            <p:ph type="title"/>
          </p:nvPr>
        </p:nvSpPr>
        <p:spPr>
          <a:xfrm>
            <a:off x="541867" y="787400"/>
            <a:ext cx="7145866" cy="778933"/>
          </a:xfrm>
        </p:spPr>
        <p:txBody>
          <a:bodyPr anchor="ctr">
            <a:normAutofit fontScale="90000"/>
          </a:bodyPr>
          <a:lstStyle/>
          <a:p>
            <a:pPr>
              <a:lnSpc>
                <a:spcPct val="90000"/>
              </a:lnSpc>
              <a:spcBef>
                <a:spcPts val="1200"/>
              </a:spcBef>
              <a:spcAft>
                <a:spcPts val="0"/>
              </a:spcAft>
            </a:pPr>
            <a:r>
              <a:rPr lang="da-DK" sz="2000" b="1" kern="0" dirty="0">
                <a:solidFill>
                  <a:srgbClr val="FEFFFF"/>
                </a:solidFill>
                <a:latin typeface="Calibri Light" panose="020F0302020204030204" pitchFamily="34" charset="0"/>
                <a:ea typeface="Times New Roman" panose="02020603050405020304" pitchFamily="18" charset="0"/>
                <a:cs typeface="Times New Roman" panose="02020603050405020304" pitchFamily="18" charset="0"/>
              </a:rPr>
              <a:t>5. Vi går i dybden med </a:t>
            </a:r>
            <a:br>
              <a:rPr lang="da-DK" sz="2000" b="1" kern="0" dirty="0">
                <a:solidFill>
                  <a:srgbClr val="FEFFFF"/>
                </a:solidFill>
                <a:latin typeface="Calibri Light" panose="020F0302020204030204" pitchFamily="34" charset="0"/>
                <a:ea typeface="Times New Roman" panose="02020603050405020304" pitchFamily="18" charset="0"/>
                <a:cs typeface="Times New Roman" panose="02020603050405020304" pitchFamily="18" charset="0"/>
              </a:rPr>
            </a:br>
            <a:r>
              <a:rPr lang="da-DK" sz="2000" b="1" kern="0" dirty="0">
                <a:solidFill>
                  <a:srgbClr val="FEFFFF"/>
                </a:solidFill>
                <a:latin typeface="Calibri Light" panose="020F0302020204030204" pitchFamily="34" charset="0"/>
                <a:ea typeface="Times New Roman" panose="02020603050405020304" pitchFamily="18" charset="0"/>
                <a:cs typeface="Times New Roman" panose="02020603050405020304" pitchFamily="18" charset="0"/>
              </a:rPr>
              <a:t>    3 fortællemåder/3 eksempler – og nævner en 4.</a:t>
            </a:r>
            <a:br>
              <a:rPr lang="da-DK" sz="1500" b="1" kern="0" dirty="0">
                <a:solidFill>
                  <a:srgbClr val="FEFFFF"/>
                </a:solidFill>
                <a:latin typeface="Calibri Light" panose="020F0302020204030204" pitchFamily="34" charset="0"/>
                <a:ea typeface="Times New Roman" panose="02020603050405020304" pitchFamily="18" charset="0"/>
                <a:cs typeface="Times New Roman" panose="02020603050405020304" pitchFamily="18" charset="0"/>
              </a:rPr>
            </a:br>
            <a:endParaRPr lang="da-DK" sz="1500" dirty="0">
              <a:solidFill>
                <a:srgbClr val="FEFFFF"/>
              </a:solidFill>
            </a:endParaRPr>
          </a:p>
        </p:txBody>
      </p:sp>
      <p:pic>
        <p:nvPicPr>
          <p:cNvPr id="9" name="Billede 8">
            <a:extLst>
              <a:ext uri="{FF2B5EF4-FFF2-40B4-BE49-F238E27FC236}">
                <a16:creationId xmlns:a16="http://schemas.microsoft.com/office/drawing/2014/main" id="{4675D48E-3FA2-487A-8181-7CB07978C04D}"/>
              </a:ext>
            </a:extLst>
          </p:cNvPr>
          <p:cNvPicPr>
            <a:picLocks noChangeAspect="1"/>
          </p:cNvPicPr>
          <p:nvPr/>
        </p:nvPicPr>
        <p:blipFill>
          <a:blip r:embed="rId3"/>
          <a:stretch>
            <a:fillRect/>
          </a:stretch>
        </p:blipFill>
        <p:spPr>
          <a:xfrm>
            <a:off x="9625838" y="2554637"/>
            <a:ext cx="1172176" cy="1750727"/>
          </a:xfrm>
          <a:prstGeom prst="rect">
            <a:avLst/>
          </a:prstGeom>
        </p:spPr>
      </p:pic>
      <p:pic>
        <p:nvPicPr>
          <p:cNvPr id="5" name="Billede 4">
            <a:extLst>
              <a:ext uri="{FF2B5EF4-FFF2-40B4-BE49-F238E27FC236}">
                <a16:creationId xmlns:a16="http://schemas.microsoft.com/office/drawing/2014/main" id="{BBDB2490-9EC9-4AA9-9E47-7AF7921E29C2}"/>
              </a:ext>
            </a:extLst>
          </p:cNvPr>
          <p:cNvPicPr>
            <a:picLocks noChangeAspect="1"/>
          </p:cNvPicPr>
          <p:nvPr/>
        </p:nvPicPr>
        <p:blipFill>
          <a:blip r:embed="rId4"/>
          <a:stretch>
            <a:fillRect/>
          </a:stretch>
        </p:blipFill>
        <p:spPr>
          <a:xfrm>
            <a:off x="9625433" y="4466230"/>
            <a:ext cx="1172987" cy="1750727"/>
          </a:xfrm>
          <a:prstGeom prst="rect">
            <a:avLst/>
          </a:prstGeom>
        </p:spPr>
      </p:pic>
      <p:pic>
        <p:nvPicPr>
          <p:cNvPr id="6" name="Billede 5">
            <a:extLst>
              <a:ext uri="{FF2B5EF4-FFF2-40B4-BE49-F238E27FC236}">
                <a16:creationId xmlns:a16="http://schemas.microsoft.com/office/drawing/2014/main" id="{C99AB5A5-1D45-4164-8BD1-A468FC9D74D6}"/>
              </a:ext>
            </a:extLst>
          </p:cNvPr>
          <p:cNvPicPr>
            <a:picLocks noChangeAspect="1"/>
          </p:cNvPicPr>
          <p:nvPr/>
        </p:nvPicPr>
        <p:blipFill>
          <a:blip r:embed="rId5"/>
          <a:stretch>
            <a:fillRect/>
          </a:stretch>
        </p:blipFill>
        <p:spPr>
          <a:xfrm>
            <a:off x="5785655" y="4466230"/>
            <a:ext cx="2139696" cy="2170176"/>
          </a:xfrm>
          <a:prstGeom prst="rect">
            <a:avLst/>
          </a:prstGeom>
        </p:spPr>
      </p:pic>
    </p:spTree>
    <p:extLst>
      <p:ext uri="{BB962C8B-B14F-4D97-AF65-F5344CB8AC3E}">
        <p14:creationId xmlns:p14="http://schemas.microsoft.com/office/powerpoint/2010/main" val="17226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5AE6EE-13A1-4D0E-94B8-A2B2BAE95446}"/>
              </a:ext>
            </a:extLst>
          </p:cNvPr>
          <p:cNvSpPr>
            <a:spLocks noGrp="1"/>
          </p:cNvSpPr>
          <p:nvPr>
            <p:ph type="title"/>
          </p:nvPr>
        </p:nvSpPr>
        <p:spPr/>
        <p:txBody>
          <a:bodyPr>
            <a:normAutofit/>
          </a:bodyPr>
          <a:lstStyle/>
          <a:p>
            <a:r>
              <a:rPr lang="da-DK" sz="4000" dirty="0"/>
              <a:t>Den fremadskridende fortælling </a:t>
            </a:r>
          </a:p>
        </p:txBody>
      </p:sp>
      <p:sp>
        <p:nvSpPr>
          <p:cNvPr id="3" name="Pladsholder til indhold 2">
            <a:extLst>
              <a:ext uri="{FF2B5EF4-FFF2-40B4-BE49-F238E27FC236}">
                <a16:creationId xmlns:a16="http://schemas.microsoft.com/office/drawing/2014/main" id="{7BD3699D-0DE8-4EB6-9272-177E656C4FE6}"/>
              </a:ext>
            </a:extLst>
          </p:cNvPr>
          <p:cNvSpPr>
            <a:spLocks noGrp="1"/>
          </p:cNvSpPr>
          <p:nvPr>
            <p:ph idx="1"/>
          </p:nvPr>
        </p:nvSpPr>
        <p:spPr>
          <a:xfrm>
            <a:off x="2589212" y="1334278"/>
            <a:ext cx="8915400" cy="5243803"/>
          </a:xfrm>
        </p:spPr>
        <p:txBody>
          <a:bodyPr>
            <a:normAutofit fontScale="25000" lnSpcReduction="20000"/>
          </a:bodyPr>
          <a:lstStyle/>
          <a:p>
            <a:pPr>
              <a:lnSpc>
                <a:spcPct val="115000"/>
              </a:lnSpc>
            </a:pPr>
            <a:r>
              <a:rPr lang="da-DK" sz="7200" b="1" dirty="0">
                <a:solidFill>
                  <a:srgbClr val="00B050"/>
                </a:solidFill>
                <a:latin typeface="Garamond" panose="02020404030301010803" pitchFamily="18" charset="0"/>
                <a:ea typeface="Calibri" panose="020F0502020204030204" pitchFamily="34" charset="0"/>
                <a:cs typeface="Times New Roman" panose="02020603050405020304" pitchFamily="18" charset="0"/>
              </a:rPr>
              <a:t>Kapitel 3, 1841 – 1865</a:t>
            </a:r>
            <a:r>
              <a:rPr lang="da-DK" sz="7200" b="1" dirty="0">
                <a:latin typeface="Garamond" panose="02020404030301010803" pitchFamily="18" charset="0"/>
                <a:ea typeface="Calibri" panose="020F0502020204030204" pitchFamily="34" charset="0"/>
                <a:cs typeface="Times New Roman" panose="02020603050405020304" pitchFamily="18" charset="0"/>
              </a:rPr>
              <a:t>					23</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Bodil Pedersdatter og Vridsløselille		25</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Vridsløselille 1841 – 1865				25</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Gården Albertslund			        25</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En tysk indvandrer i familien		26</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Vridsløselille Statsfængsel		        27</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Peder Jørgensen og Glostrup			29</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Enken Johanne, Peders mor			        31</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Glostrup 1841 – 1865				        33</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Glostrup Bryggeri			                35</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København-Roskildebanen		        36</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solidFill>
                  <a:srgbClr val="00B050"/>
                </a:solidFill>
                <a:latin typeface="Garamond" panose="02020404030301010803" pitchFamily="18" charset="0"/>
                <a:ea typeface="Calibri" panose="020F0502020204030204" pitchFamily="34" charset="0"/>
                <a:cs typeface="Times New Roman" panose="02020603050405020304" pitchFamily="18" charset="0"/>
              </a:rPr>
              <a:t>Kapitel 4, 1866 – 1892	</a:t>
            </a:r>
            <a:r>
              <a:rPr lang="da-DK" sz="7200" b="1" dirty="0">
                <a:latin typeface="Garamond" panose="02020404030301010803" pitchFamily="18" charset="0"/>
                <a:ea typeface="Calibri" panose="020F0502020204030204" pitchFamily="34" charset="0"/>
                <a:cs typeface="Times New Roman" panose="02020603050405020304" pitchFamily="18" charset="0"/>
              </a:rPr>
              <a:t>				39</a:t>
            </a: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Carolines barndom og ungdom		        39</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7200" b="1" dirty="0">
                <a:latin typeface="Garamond" panose="02020404030301010803" pitchFamily="18" charset="0"/>
                <a:ea typeface="Calibri" panose="020F0502020204030204" pitchFamily="34" charset="0"/>
                <a:cs typeface="Times New Roman" panose="02020603050405020304" pitchFamily="18" charset="0"/>
              </a:rPr>
              <a:t>	Vridsløselille 1866 – 1892				41</a:t>
            </a:r>
            <a:endParaRPr lang="da-DK" sz="7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da-DK" dirty="0"/>
          </a:p>
        </p:txBody>
      </p:sp>
    </p:spTree>
    <p:extLst>
      <p:ext uri="{BB962C8B-B14F-4D97-AF65-F5344CB8AC3E}">
        <p14:creationId xmlns:p14="http://schemas.microsoft.com/office/powerpoint/2010/main" val="243724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57FA28E-E757-426B-A6A8-1BAD8F89E0E7}"/>
              </a:ext>
            </a:extLst>
          </p:cNvPr>
          <p:cNvSpPr>
            <a:spLocks noGrp="1"/>
          </p:cNvSpPr>
          <p:nvPr>
            <p:ph idx="1"/>
          </p:nvPr>
        </p:nvSpPr>
        <p:spPr>
          <a:xfrm>
            <a:off x="4652395" y="178267"/>
            <a:ext cx="7478086" cy="6367244"/>
          </a:xfrm>
        </p:spPr>
        <p:txBody>
          <a:bodyPr>
            <a:normAutofit fontScale="92500" lnSpcReduction="10000"/>
          </a:bodyPr>
          <a:lstStyle/>
          <a:p>
            <a:pPr>
              <a:lnSpc>
                <a:spcPct val="115000"/>
              </a:lnSpc>
            </a:pPr>
            <a:r>
              <a:rPr lang="da-DK" sz="2800" b="1" dirty="0">
                <a:latin typeface="Garamond" panose="02020404030301010803" pitchFamily="18" charset="0"/>
                <a:ea typeface="Calibri" panose="020F0502020204030204" pitchFamily="34" charset="0"/>
                <a:cs typeface="Times New Roman" panose="02020603050405020304" pitchFamily="18" charset="0"/>
              </a:rPr>
              <a:t>Kapitel 5, 1893 – 1918. Caroline og Johannes	</a:t>
            </a:r>
            <a:r>
              <a:rPr lang="da-DK" sz="2400" b="1" dirty="0">
                <a:latin typeface="Garamond" panose="02020404030301010803" pitchFamily="18" charset="0"/>
                <a:ea typeface="Calibri" panose="020F0502020204030204" pitchFamily="34" charset="0"/>
                <a:cs typeface="Times New Roman" panose="02020603050405020304" pitchFamily="18" charset="0"/>
              </a:rPr>
              <a:t>		</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Johannes Jönsson og hans hjemegn				58</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Svenske arbejdere i Danmark					60</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Johannes’ og Carolines fælles liv					62</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Udlejning af matrikel 33a							62</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Den svenske svoger								63</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3 af Carolines børn								65</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Særbarnet Hans Peter har udlængsel				66</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Udvandringen fra Danmark til Amerika		67</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Ejnar bliver fåredreng								69</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Alma på Cathrineberg								73</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2400" b="1" dirty="0">
                <a:latin typeface="Garamond" panose="02020404030301010803" pitchFamily="18" charset="0"/>
                <a:ea typeface="Calibri" panose="020F0502020204030204" pitchFamily="34" charset="0"/>
                <a:cs typeface="Times New Roman" panose="02020603050405020304" pitchFamily="18" charset="0"/>
              </a:rPr>
              <a:t>		Børns arbejdsliv								74</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5" name="Tekstfelt 4">
            <a:extLst>
              <a:ext uri="{FF2B5EF4-FFF2-40B4-BE49-F238E27FC236}">
                <a16:creationId xmlns:a16="http://schemas.microsoft.com/office/drawing/2014/main" id="{48D716EB-9F9A-43B1-B489-E3EEEAB3F66B}"/>
              </a:ext>
            </a:extLst>
          </p:cNvPr>
          <p:cNvSpPr txBox="1"/>
          <p:nvPr/>
        </p:nvSpPr>
        <p:spPr>
          <a:xfrm>
            <a:off x="780176" y="1686187"/>
            <a:ext cx="3699545" cy="1200329"/>
          </a:xfrm>
          <a:prstGeom prst="rect">
            <a:avLst/>
          </a:prstGeom>
          <a:noFill/>
        </p:spPr>
        <p:txBody>
          <a:bodyPr wrap="square" rtlCol="0">
            <a:spAutoFit/>
          </a:bodyPr>
          <a:lstStyle/>
          <a:p>
            <a:r>
              <a:rPr lang="da-DK" sz="2400" dirty="0">
                <a:solidFill>
                  <a:schemeClr val="accent6">
                    <a:lumMod val="75000"/>
                  </a:schemeClr>
                </a:solidFill>
              </a:rPr>
              <a:t>Personfortælling veksler med specifik historiefortælling</a:t>
            </a:r>
          </a:p>
        </p:txBody>
      </p:sp>
      <p:sp>
        <p:nvSpPr>
          <p:cNvPr id="2" name="Stjerne: 5 takker 1">
            <a:extLst>
              <a:ext uri="{FF2B5EF4-FFF2-40B4-BE49-F238E27FC236}">
                <a16:creationId xmlns:a16="http://schemas.microsoft.com/office/drawing/2014/main" id="{C2F6CC63-1385-4214-9304-DB664E104CB4}"/>
              </a:ext>
            </a:extLst>
          </p:cNvPr>
          <p:cNvSpPr/>
          <p:nvPr/>
        </p:nvSpPr>
        <p:spPr>
          <a:xfrm>
            <a:off x="9893360" y="5297220"/>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84E5D9E2-B823-4772-BA31-6D78FE5C2BA3}"/>
              </a:ext>
            </a:extLst>
          </p:cNvPr>
          <p:cNvPicPr>
            <a:picLocks noChangeAspect="1"/>
          </p:cNvPicPr>
          <p:nvPr/>
        </p:nvPicPr>
        <p:blipFill>
          <a:blip r:embed="rId2"/>
          <a:stretch>
            <a:fillRect/>
          </a:stretch>
        </p:blipFill>
        <p:spPr>
          <a:xfrm>
            <a:off x="9893360" y="1110343"/>
            <a:ext cx="396587" cy="399081"/>
          </a:xfrm>
          <a:prstGeom prst="rect">
            <a:avLst/>
          </a:prstGeom>
        </p:spPr>
      </p:pic>
      <p:pic>
        <p:nvPicPr>
          <p:cNvPr id="6" name="Billede 5">
            <a:extLst>
              <a:ext uri="{FF2B5EF4-FFF2-40B4-BE49-F238E27FC236}">
                <a16:creationId xmlns:a16="http://schemas.microsoft.com/office/drawing/2014/main" id="{93A3D026-1E8F-451E-AEE4-73FCFBD129CD}"/>
              </a:ext>
            </a:extLst>
          </p:cNvPr>
          <p:cNvPicPr>
            <a:picLocks noChangeAspect="1"/>
          </p:cNvPicPr>
          <p:nvPr/>
        </p:nvPicPr>
        <p:blipFill>
          <a:blip r:embed="rId2"/>
          <a:stretch>
            <a:fillRect/>
          </a:stretch>
        </p:blipFill>
        <p:spPr>
          <a:xfrm>
            <a:off x="9893359" y="1686187"/>
            <a:ext cx="396587" cy="399081"/>
          </a:xfrm>
          <a:prstGeom prst="rect">
            <a:avLst/>
          </a:prstGeom>
        </p:spPr>
      </p:pic>
    </p:spTree>
    <p:extLst>
      <p:ext uri="{BB962C8B-B14F-4D97-AF65-F5344CB8AC3E}">
        <p14:creationId xmlns:p14="http://schemas.microsoft.com/office/powerpoint/2010/main" val="117003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a:extLst>
              <a:ext uri="{FF2B5EF4-FFF2-40B4-BE49-F238E27FC236}">
                <a16:creationId xmlns:a16="http://schemas.microsoft.com/office/drawing/2014/main" id="{4AFD7667-FF10-49B3-B185-719A878AAB5B}"/>
              </a:ext>
            </a:extLst>
          </p:cNvPr>
          <p:cNvPicPr>
            <a:picLocks noGrp="1" noChangeAspect="1"/>
          </p:cNvPicPr>
          <p:nvPr>
            <p:ph idx="1"/>
          </p:nvPr>
        </p:nvPicPr>
        <p:blipFill rotWithShape="1">
          <a:blip r:embed="rId2"/>
          <a:srcRect l="35843" t="11442" r="35448" b="19657"/>
          <a:stretch/>
        </p:blipFill>
        <p:spPr>
          <a:xfrm>
            <a:off x="3424335" y="115234"/>
            <a:ext cx="6540758" cy="6487108"/>
          </a:xfrm>
        </p:spPr>
      </p:pic>
    </p:spTree>
    <p:extLst>
      <p:ext uri="{BB962C8B-B14F-4D97-AF65-F5344CB8AC3E}">
        <p14:creationId xmlns:p14="http://schemas.microsoft.com/office/powerpoint/2010/main" val="366767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Billede 4" descr="Et billede, der indeholder person, foto, indendørs, mand&#10;&#10;Beskrivelse, der er oprettet med meget høj sikkerhed">
            <a:extLst>
              <a:ext uri="{FF2B5EF4-FFF2-40B4-BE49-F238E27FC236}">
                <a16:creationId xmlns:a16="http://schemas.microsoft.com/office/drawing/2014/main" id="{F717B564-1F54-4F25-AD54-0BCB2851FD37}"/>
              </a:ext>
            </a:extLst>
          </p:cNvPr>
          <p:cNvPicPr>
            <a:picLocks noChangeAspect="1"/>
          </p:cNvPicPr>
          <p:nvPr/>
        </p:nvPicPr>
        <p:blipFill rotWithShape="1">
          <a:blip r:embed="rId2"/>
          <a:srcRect l="1809" r="45846"/>
          <a:stretch/>
        </p:blipFill>
        <p:spPr>
          <a:xfrm>
            <a:off x="6805324" y="645106"/>
            <a:ext cx="4024811" cy="5247747"/>
          </a:xfrm>
          <a:prstGeom prst="rect">
            <a:avLst/>
          </a:prstGeom>
        </p:spPr>
      </p:pic>
      <p:sp>
        <p:nvSpPr>
          <p:cNvPr id="3" name="Pladsholder til indhold 2">
            <a:extLst>
              <a:ext uri="{FF2B5EF4-FFF2-40B4-BE49-F238E27FC236}">
                <a16:creationId xmlns:a16="http://schemas.microsoft.com/office/drawing/2014/main" id="{D059FB4B-D484-4DD6-A0C4-ED6BE70B54B4}"/>
              </a:ext>
            </a:extLst>
          </p:cNvPr>
          <p:cNvSpPr>
            <a:spLocks noGrp="1"/>
          </p:cNvSpPr>
          <p:nvPr>
            <p:ph idx="1"/>
          </p:nvPr>
        </p:nvSpPr>
        <p:spPr>
          <a:xfrm>
            <a:off x="703358" y="1350805"/>
            <a:ext cx="4140772" cy="954833"/>
          </a:xfrm>
        </p:spPr>
        <p:txBody>
          <a:bodyPr>
            <a:normAutofit/>
          </a:bodyPr>
          <a:lstStyle/>
          <a:p>
            <a:r>
              <a:rPr lang="da-DK" sz="2400" b="1" dirty="0">
                <a:solidFill>
                  <a:srgbClr val="000000"/>
                </a:solidFill>
              </a:rPr>
              <a:t>Særbarnet Hans Peter har udlængsel</a:t>
            </a:r>
          </a:p>
          <a:p>
            <a:endParaRPr lang="da-DK" sz="1600" dirty="0">
              <a:solidFill>
                <a:srgbClr val="000000"/>
              </a:solidFill>
            </a:endParaRPr>
          </a:p>
        </p:txBody>
      </p:sp>
      <p:pic>
        <p:nvPicPr>
          <p:cNvPr id="7" name="Billede 6">
            <a:extLst>
              <a:ext uri="{FF2B5EF4-FFF2-40B4-BE49-F238E27FC236}">
                <a16:creationId xmlns:a16="http://schemas.microsoft.com/office/drawing/2014/main" id="{3E0CC4A6-8219-4F83-9572-CF9E6E2DBCCD}"/>
              </a:ext>
            </a:extLst>
          </p:cNvPr>
          <p:cNvPicPr>
            <a:picLocks noChangeAspect="1"/>
          </p:cNvPicPr>
          <p:nvPr/>
        </p:nvPicPr>
        <p:blipFill>
          <a:blip r:embed="rId3"/>
          <a:stretch>
            <a:fillRect/>
          </a:stretch>
        </p:blipFill>
        <p:spPr>
          <a:xfrm>
            <a:off x="5089423" y="206848"/>
            <a:ext cx="1470609" cy="1479859"/>
          </a:xfrm>
          <a:prstGeom prst="rect">
            <a:avLst/>
          </a:prstGeom>
        </p:spPr>
      </p:pic>
      <p:pic>
        <p:nvPicPr>
          <p:cNvPr id="9" name="Billede 8" descr="Et billede, der indeholder person, foto, sort, væg&#10;&#10;Beskrivelse, der er oprettet med høj sikkerhed">
            <a:extLst>
              <a:ext uri="{FF2B5EF4-FFF2-40B4-BE49-F238E27FC236}">
                <a16:creationId xmlns:a16="http://schemas.microsoft.com/office/drawing/2014/main" id="{81BAB306-D264-4777-8214-575935052011}"/>
              </a:ext>
            </a:extLst>
          </p:cNvPr>
          <p:cNvPicPr>
            <a:picLocks noChangeAspect="1"/>
          </p:cNvPicPr>
          <p:nvPr/>
        </p:nvPicPr>
        <p:blipFill>
          <a:blip r:embed="rId4"/>
          <a:stretch>
            <a:fillRect/>
          </a:stretch>
        </p:blipFill>
        <p:spPr>
          <a:xfrm>
            <a:off x="2916982" y="2305638"/>
            <a:ext cx="3387767" cy="4252427"/>
          </a:xfrm>
          <a:prstGeom prst="rect">
            <a:avLst/>
          </a:prstGeom>
        </p:spPr>
      </p:pic>
    </p:spTree>
    <p:extLst>
      <p:ext uri="{BB962C8B-B14F-4D97-AF65-F5344CB8AC3E}">
        <p14:creationId xmlns:p14="http://schemas.microsoft.com/office/powerpoint/2010/main" val="16005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1737B-C3A7-40B0-AC78-8DA714FDFC4D}"/>
              </a:ext>
            </a:extLst>
          </p:cNvPr>
          <p:cNvSpPr>
            <a:spLocks noGrp="1"/>
          </p:cNvSpPr>
          <p:nvPr>
            <p:ph type="title"/>
          </p:nvPr>
        </p:nvSpPr>
        <p:spPr/>
        <p:txBody>
          <a:bodyPr>
            <a:normAutofit/>
          </a:bodyPr>
          <a:lstStyle/>
          <a:p>
            <a:r>
              <a:rPr lang="da-DK" sz="4000" dirty="0"/>
              <a:t>Berettermodellen</a:t>
            </a:r>
          </a:p>
        </p:txBody>
      </p:sp>
      <p:pic>
        <p:nvPicPr>
          <p:cNvPr id="7" name="Pladsholder til indhold 6">
            <a:extLst>
              <a:ext uri="{FF2B5EF4-FFF2-40B4-BE49-F238E27FC236}">
                <a16:creationId xmlns:a16="http://schemas.microsoft.com/office/drawing/2014/main" id="{8E431C70-7B43-4904-8BE7-1F843E675E45}"/>
              </a:ext>
            </a:extLst>
          </p:cNvPr>
          <p:cNvPicPr>
            <a:picLocks noGrp="1" noChangeAspect="1"/>
          </p:cNvPicPr>
          <p:nvPr>
            <p:ph idx="1"/>
          </p:nvPr>
        </p:nvPicPr>
        <p:blipFill rotWithShape="1">
          <a:blip r:embed="rId2"/>
          <a:srcRect t="12677"/>
          <a:stretch/>
        </p:blipFill>
        <p:spPr>
          <a:xfrm>
            <a:off x="2569245" y="1474237"/>
            <a:ext cx="8440877" cy="5255623"/>
          </a:xfrm>
          <a:prstGeom prst="rect">
            <a:avLst/>
          </a:prstGeom>
        </p:spPr>
      </p:pic>
    </p:spTree>
    <p:extLst>
      <p:ext uri="{BB962C8B-B14F-4D97-AF65-F5344CB8AC3E}">
        <p14:creationId xmlns:p14="http://schemas.microsoft.com/office/powerpoint/2010/main" val="290583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6295D53-0474-4725-85BE-1F15FCC2D9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B5E4CBEC-18A2-4509-A45D-D5E653582C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1">
            <a:extLst>
              <a:ext uri="{FF2B5EF4-FFF2-40B4-BE49-F238E27FC236}">
                <a16:creationId xmlns:a16="http://schemas.microsoft.com/office/drawing/2014/main" id="{0A5EA4A7-4381-4FC6-AA9A-C9EA77B84F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 name="Titel 1">
            <a:extLst>
              <a:ext uri="{FF2B5EF4-FFF2-40B4-BE49-F238E27FC236}">
                <a16:creationId xmlns:a16="http://schemas.microsoft.com/office/drawing/2014/main" id="{DAFF07CA-3F58-40F3-9348-0752017DDF85}"/>
              </a:ext>
            </a:extLst>
          </p:cNvPr>
          <p:cNvSpPr>
            <a:spLocks noGrp="1"/>
          </p:cNvSpPr>
          <p:nvPr>
            <p:ph type="title"/>
          </p:nvPr>
        </p:nvSpPr>
        <p:spPr>
          <a:xfrm>
            <a:off x="1007706" y="457200"/>
            <a:ext cx="2948474" cy="5673237"/>
          </a:xfrm>
        </p:spPr>
        <p:txBody>
          <a:bodyPr>
            <a:noAutofit/>
          </a:bodyPr>
          <a:lstStyle/>
          <a:p>
            <a:r>
              <a:rPr lang="da-DK" sz="4000" dirty="0">
                <a:solidFill>
                  <a:schemeClr val="bg1"/>
                </a:solidFill>
              </a:rPr>
              <a:t>Rødhætte udsat for Beretter-modellen</a:t>
            </a:r>
          </a:p>
        </p:txBody>
      </p:sp>
      <p:graphicFrame>
        <p:nvGraphicFramePr>
          <p:cNvPr id="19" name="Pladsholder til indhold 2"/>
          <p:cNvGraphicFramePr>
            <a:graphicFrameLocks noGrp="1"/>
          </p:cNvGraphicFramePr>
          <p:nvPr>
            <p:ph idx="1"/>
            <p:extLst>
              <p:ext uri="{D42A27DB-BD31-4B8C-83A1-F6EECF244321}">
                <p14:modId xmlns:p14="http://schemas.microsoft.com/office/powerpoint/2010/main" val="592373798"/>
              </p:ext>
            </p:extLst>
          </p:nvPr>
        </p:nvGraphicFramePr>
        <p:xfrm>
          <a:off x="4713144" y="177282"/>
          <a:ext cx="7396264" cy="6540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151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E6295D53-0474-4725-85BE-1F15FCC2D9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B5E4CBEC-18A2-4509-A45D-D5E653582C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0A5EA4A7-4381-4FC6-AA9A-C9EA77B84F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 name="Titel 1">
            <a:extLst>
              <a:ext uri="{FF2B5EF4-FFF2-40B4-BE49-F238E27FC236}">
                <a16:creationId xmlns:a16="http://schemas.microsoft.com/office/drawing/2014/main" id="{105AD17F-5C1A-44B3-8F59-3D5F88C3578F}"/>
              </a:ext>
            </a:extLst>
          </p:cNvPr>
          <p:cNvSpPr>
            <a:spLocks noGrp="1"/>
          </p:cNvSpPr>
          <p:nvPr>
            <p:ph type="title"/>
          </p:nvPr>
        </p:nvSpPr>
        <p:spPr>
          <a:xfrm>
            <a:off x="1007706" y="242596"/>
            <a:ext cx="2967135" cy="5887841"/>
          </a:xfrm>
        </p:spPr>
        <p:txBody>
          <a:bodyPr>
            <a:noAutofit/>
          </a:bodyPr>
          <a:lstStyle/>
          <a:p>
            <a:r>
              <a:rPr lang="da-DK" sz="4000" dirty="0">
                <a:solidFill>
                  <a:schemeClr val="bg1"/>
                </a:solidFill>
              </a:rPr>
              <a:t>Beretter-modellen i St. Thomas-mysteriet</a:t>
            </a:r>
            <a:br>
              <a:rPr lang="da-DK" sz="4000" dirty="0">
                <a:solidFill>
                  <a:schemeClr val="bg1"/>
                </a:solidFill>
              </a:rPr>
            </a:br>
            <a:br>
              <a:rPr lang="da-DK" sz="4000" dirty="0">
                <a:solidFill>
                  <a:schemeClr val="bg1"/>
                </a:solidFill>
              </a:rPr>
            </a:br>
            <a:br>
              <a:rPr lang="da-DK" sz="4000" dirty="0">
                <a:solidFill>
                  <a:schemeClr val="bg1"/>
                </a:solidFill>
              </a:rPr>
            </a:br>
            <a:br>
              <a:rPr lang="da-DK" sz="4000" dirty="0">
                <a:solidFill>
                  <a:schemeClr val="bg1"/>
                </a:solidFill>
              </a:rPr>
            </a:br>
            <a:br>
              <a:rPr lang="da-DK" sz="4000" dirty="0">
                <a:solidFill>
                  <a:schemeClr val="bg1"/>
                </a:solidFill>
                <a:highlight>
                  <a:srgbClr val="FF0000"/>
                </a:highlight>
              </a:rPr>
            </a:br>
            <a:br>
              <a:rPr lang="da-DK" sz="4000" dirty="0">
                <a:solidFill>
                  <a:schemeClr val="bg1"/>
                </a:solidFill>
                <a:highlight>
                  <a:srgbClr val="FF0000"/>
                </a:highlight>
              </a:rPr>
            </a:br>
            <a:r>
              <a:rPr lang="da-DK" sz="2400" dirty="0">
                <a:solidFill>
                  <a:schemeClr val="bg1"/>
                </a:solidFill>
                <a:highlight>
                  <a:srgbClr val="FF0000"/>
                </a:highlight>
              </a:rPr>
              <a:t>Præsentation</a:t>
            </a:r>
          </a:p>
        </p:txBody>
      </p:sp>
      <p:sp>
        <p:nvSpPr>
          <p:cNvPr id="5" name="Rectangle 2">
            <a:extLst>
              <a:ext uri="{FF2B5EF4-FFF2-40B4-BE49-F238E27FC236}">
                <a16:creationId xmlns:a16="http://schemas.microsoft.com/office/drawing/2014/main" id="{20080AE2-5956-4306-A691-77F8ED7925C7}"/>
              </a:ext>
            </a:extLst>
          </p:cNvPr>
          <p:cNvSpPr>
            <a:spLocks noGrp="1" noChangeArrowheads="1"/>
          </p:cNvSpPr>
          <p:nvPr>
            <p:ph idx="1"/>
          </p:nvPr>
        </p:nvSpPr>
        <p:spPr bwMode="auto">
          <a:xfrm>
            <a:off x="4778484" y="369980"/>
            <a:ext cx="7413516" cy="66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Indhold</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Forord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1: Conrad		 Præsentation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2: Aage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3: Astrid		 Uddybning</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4: Gudrun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5: Brylluppet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6: Vagn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7: Ejnar		</a:t>
            </a:r>
            <a:endParaRPr kumimoji="0" lang="da-DK" altLang="da-DK" sz="2400" b="0" i="0" u="none" strike="noStrike" cap="none" normalizeH="0" baseline="0" dirty="0">
              <a:ln>
                <a:noFill/>
              </a:ln>
              <a:solidFill>
                <a:schemeClr val="tx1"/>
              </a:solidFill>
              <a:effectLst/>
            </a:endParaRPr>
          </a:p>
          <a:p>
            <a:pPr marL="0" lvl="0" indent="0" defTabSz="914400" eaLnBrk="0" fontAlgn="base" hangingPunct="0">
              <a:spcBef>
                <a:spcPct val="0"/>
              </a:spcBef>
              <a:spcAft>
                <a:spcPct val="0"/>
              </a:spcAft>
              <a:buClrTx/>
              <a:buNone/>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8: St. Thomas		 </a:t>
            </a:r>
            <a:r>
              <a:rPr lang="da-DK" altLang="da-DK"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Point of no return</a:t>
            </a:r>
            <a:endParaRPr lang="da-DK" altLang="da-DK" sz="2400" dirty="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9: Hverdag</a:t>
            </a:r>
          </a:p>
          <a:p>
            <a:pPr marL="0" lvl="0" indent="0" defTabSz="914400" eaLnBrk="0" fontAlgn="base" hangingPunct="0">
              <a:spcBef>
                <a:spcPct val="0"/>
              </a:spcBef>
              <a:spcAft>
                <a:spcPct val="0"/>
              </a:spcAft>
              <a:buClrTx/>
              <a:buNone/>
            </a:pPr>
            <a:r>
              <a:rPr lang="da-DK" altLang="da-DK"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Kapitel 10: Oprøret		  Konfliktoptrapning</a:t>
            </a:r>
          </a:p>
          <a:p>
            <a:pPr marL="0" lvl="0" indent="0" defTabSz="914400" eaLnBrk="0" fontAlgn="base" hangingPunct="0">
              <a:spcBef>
                <a:spcPct val="0"/>
              </a:spcBef>
              <a:spcAft>
                <a:spcPct val="0"/>
              </a:spcAft>
              <a:buClrTx/>
              <a:buNone/>
            </a:pPr>
            <a:r>
              <a:rPr lang="da-DK" altLang="da-DK"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Kapitel 11: Conrads rejse </a:t>
            </a: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12: Idas farvel		 Klimaks</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13: Sankt Hans Hospital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Kapitel 14: København 1890-erne		Udtoning</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Litteratur og kilder: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Pil: højre 6">
            <a:extLst>
              <a:ext uri="{FF2B5EF4-FFF2-40B4-BE49-F238E27FC236}">
                <a16:creationId xmlns:a16="http://schemas.microsoft.com/office/drawing/2014/main" id="{EA9293F2-1390-4749-8F28-3AA10A91F0F7}"/>
              </a:ext>
            </a:extLst>
          </p:cNvPr>
          <p:cNvSpPr/>
          <p:nvPr/>
        </p:nvSpPr>
        <p:spPr>
          <a:xfrm>
            <a:off x="7684314" y="1147923"/>
            <a:ext cx="809554" cy="484632"/>
          </a:xfrm>
          <a:prstGeom prst="rightArrow">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FF0000"/>
              </a:highlight>
            </a:endParaRPr>
          </a:p>
        </p:txBody>
      </p:sp>
      <p:sp>
        <p:nvSpPr>
          <p:cNvPr id="8" name="Pil: højre 7">
            <a:extLst>
              <a:ext uri="{FF2B5EF4-FFF2-40B4-BE49-F238E27FC236}">
                <a16:creationId xmlns:a16="http://schemas.microsoft.com/office/drawing/2014/main" id="{2AE38091-CB2D-4AB1-9076-4F86D596925E}"/>
              </a:ext>
            </a:extLst>
          </p:cNvPr>
          <p:cNvSpPr/>
          <p:nvPr/>
        </p:nvSpPr>
        <p:spPr>
          <a:xfrm>
            <a:off x="7684314" y="1760219"/>
            <a:ext cx="80955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il: højre 8">
            <a:extLst>
              <a:ext uri="{FF2B5EF4-FFF2-40B4-BE49-F238E27FC236}">
                <a16:creationId xmlns:a16="http://schemas.microsoft.com/office/drawing/2014/main" id="{F67989E5-A3E5-4463-86AD-F2767527296E}"/>
              </a:ext>
            </a:extLst>
          </p:cNvPr>
          <p:cNvSpPr/>
          <p:nvPr/>
        </p:nvSpPr>
        <p:spPr>
          <a:xfrm>
            <a:off x="7684314" y="3693967"/>
            <a:ext cx="80955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l: højre 9">
            <a:extLst>
              <a:ext uri="{FF2B5EF4-FFF2-40B4-BE49-F238E27FC236}">
                <a16:creationId xmlns:a16="http://schemas.microsoft.com/office/drawing/2014/main" id="{78DF2535-091E-4B1E-8E85-2626B1EB17E3}"/>
              </a:ext>
            </a:extLst>
          </p:cNvPr>
          <p:cNvSpPr/>
          <p:nvPr/>
        </p:nvSpPr>
        <p:spPr>
          <a:xfrm>
            <a:off x="7684316" y="5150840"/>
            <a:ext cx="80955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il: højre 11">
            <a:extLst>
              <a:ext uri="{FF2B5EF4-FFF2-40B4-BE49-F238E27FC236}">
                <a16:creationId xmlns:a16="http://schemas.microsoft.com/office/drawing/2014/main" id="{9CFE0423-49BE-4BC3-87A5-116BC5A60375}"/>
              </a:ext>
            </a:extLst>
          </p:cNvPr>
          <p:cNvSpPr/>
          <p:nvPr/>
        </p:nvSpPr>
        <p:spPr>
          <a:xfrm>
            <a:off x="7684311" y="4321588"/>
            <a:ext cx="809555"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il: højre 13">
            <a:extLst>
              <a:ext uri="{FF2B5EF4-FFF2-40B4-BE49-F238E27FC236}">
                <a16:creationId xmlns:a16="http://schemas.microsoft.com/office/drawing/2014/main" id="{9A0FF222-BFE1-44C5-89E1-39C37D2FAFFD}"/>
              </a:ext>
            </a:extLst>
          </p:cNvPr>
          <p:cNvSpPr/>
          <p:nvPr/>
        </p:nvSpPr>
        <p:spPr>
          <a:xfrm>
            <a:off x="9219501" y="5888121"/>
            <a:ext cx="79616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CC3BEBB8-8F17-42B3-84D2-CB37745B5743}"/>
              </a:ext>
            </a:extLst>
          </p:cNvPr>
          <p:cNvPicPr>
            <a:picLocks noChangeAspect="1"/>
          </p:cNvPicPr>
          <p:nvPr/>
        </p:nvPicPr>
        <p:blipFill>
          <a:blip r:embed="rId2"/>
          <a:stretch>
            <a:fillRect/>
          </a:stretch>
        </p:blipFill>
        <p:spPr>
          <a:xfrm>
            <a:off x="1405189" y="3823176"/>
            <a:ext cx="1469263" cy="1481456"/>
          </a:xfrm>
          <a:prstGeom prst="rect">
            <a:avLst/>
          </a:prstGeom>
        </p:spPr>
      </p:pic>
    </p:spTree>
    <p:extLst>
      <p:ext uri="{BB962C8B-B14F-4D97-AF65-F5344CB8AC3E}">
        <p14:creationId xmlns:p14="http://schemas.microsoft.com/office/powerpoint/2010/main" val="31722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7404A-B277-43C4-AF88-9E23BBE8149E}"/>
              </a:ext>
            </a:extLst>
          </p:cNvPr>
          <p:cNvSpPr>
            <a:spLocks noGrp="1"/>
          </p:cNvSpPr>
          <p:nvPr>
            <p:ph type="title"/>
          </p:nvPr>
        </p:nvSpPr>
        <p:spPr/>
        <p:txBody>
          <a:bodyPr>
            <a:normAutofit/>
          </a:bodyPr>
          <a:lstStyle/>
          <a:p>
            <a:r>
              <a:rPr lang="da-DK" sz="4000" dirty="0"/>
              <a:t>Historien om Else Marie</a:t>
            </a:r>
          </a:p>
        </p:txBody>
      </p:sp>
      <p:pic>
        <p:nvPicPr>
          <p:cNvPr id="9" name="Pladsholder til indhold 8" descr="Et billede, der indeholder person, foto, væg, indendørs&#10;&#10;Beskrivelse, der er oprettet med meget høj sikkerhed">
            <a:extLst>
              <a:ext uri="{FF2B5EF4-FFF2-40B4-BE49-F238E27FC236}">
                <a16:creationId xmlns:a16="http://schemas.microsoft.com/office/drawing/2014/main" id="{3408AA90-B076-4359-BB32-667715EDC01D}"/>
              </a:ext>
            </a:extLst>
          </p:cNvPr>
          <p:cNvPicPr>
            <a:picLocks noGrp="1" noChangeAspect="1"/>
          </p:cNvPicPr>
          <p:nvPr>
            <p:ph idx="1"/>
          </p:nvPr>
        </p:nvPicPr>
        <p:blipFill>
          <a:blip r:embed="rId2"/>
          <a:stretch>
            <a:fillRect/>
          </a:stretch>
        </p:blipFill>
        <p:spPr>
          <a:xfrm>
            <a:off x="3984771" y="1408344"/>
            <a:ext cx="6761526" cy="5087399"/>
          </a:xfrm>
        </p:spPr>
      </p:pic>
      <p:graphicFrame>
        <p:nvGraphicFramePr>
          <p:cNvPr id="12" name="Tabel 11">
            <a:extLst>
              <a:ext uri="{FF2B5EF4-FFF2-40B4-BE49-F238E27FC236}">
                <a16:creationId xmlns:a16="http://schemas.microsoft.com/office/drawing/2014/main" id="{2B3492E2-B0F8-4AFB-BED8-70C029E838F7}"/>
              </a:ext>
            </a:extLst>
          </p:cNvPr>
          <p:cNvGraphicFramePr>
            <a:graphicFrameLocks noGrp="1"/>
          </p:cNvGraphicFramePr>
          <p:nvPr>
            <p:extLst>
              <p:ext uri="{D42A27DB-BD31-4B8C-83A1-F6EECF244321}">
                <p14:modId xmlns:p14="http://schemas.microsoft.com/office/powerpoint/2010/main" val="1364963515"/>
              </p:ext>
            </p:extLst>
          </p:nvPr>
        </p:nvGraphicFramePr>
        <p:xfrm>
          <a:off x="5729681" y="1905000"/>
          <a:ext cx="981512" cy="1568741"/>
        </p:xfrm>
        <a:graphic>
          <a:graphicData uri="http://schemas.openxmlformats.org/drawingml/2006/table">
            <a:tbl>
              <a:tblPr/>
              <a:tblGrid>
                <a:gridCol w="981512">
                  <a:extLst>
                    <a:ext uri="{9D8B030D-6E8A-4147-A177-3AD203B41FA5}">
                      <a16:colId xmlns:a16="http://schemas.microsoft.com/office/drawing/2014/main" val="3488434198"/>
                    </a:ext>
                  </a:extLst>
                </a:gridCol>
              </a:tblGrid>
              <a:tr h="1568741">
                <a:tc>
                  <a:txBody>
                    <a:bodyPr/>
                    <a:lstStyle/>
                    <a:p>
                      <a:endParaRPr lang="da-DK" dirty="0">
                        <a:ln>
                          <a:solidFill>
                            <a:srgbClr val="FF0000"/>
                          </a:solidFill>
                        </a:ln>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06450423"/>
                  </a:ext>
                </a:extLst>
              </a:tr>
            </a:tbl>
          </a:graphicData>
        </a:graphic>
      </p:graphicFrame>
      <p:graphicFrame>
        <p:nvGraphicFramePr>
          <p:cNvPr id="13" name="Tabel 12">
            <a:extLst>
              <a:ext uri="{FF2B5EF4-FFF2-40B4-BE49-F238E27FC236}">
                <a16:creationId xmlns:a16="http://schemas.microsoft.com/office/drawing/2014/main" id="{44BDEC9D-BE2A-41DA-9F3A-14CED293FFA7}"/>
              </a:ext>
            </a:extLst>
          </p:cNvPr>
          <p:cNvGraphicFramePr>
            <a:graphicFrameLocks noGrp="1"/>
          </p:cNvGraphicFramePr>
          <p:nvPr>
            <p:extLst>
              <p:ext uri="{D42A27DB-BD31-4B8C-83A1-F6EECF244321}">
                <p14:modId xmlns:p14="http://schemas.microsoft.com/office/powerpoint/2010/main" val="2537165242"/>
              </p:ext>
            </p:extLst>
          </p:nvPr>
        </p:nvGraphicFramePr>
        <p:xfrm>
          <a:off x="5754848" y="1954635"/>
          <a:ext cx="956345" cy="1476462"/>
        </p:xfrm>
        <a:graphic>
          <a:graphicData uri="http://schemas.openxmlformats.org/drawingml/2006/table">
            <a:tbl>
              <a:tblPr/>
              <a:tblGrid>
                <a:gridCol w="956345">
                  <a:extLst>
                    <a:ext uri="{9D8B030D-6E8A-4147-A177-3AD203B41FA5}">
                      <a16:colId xmlns:a16="http://schemas.microsoft.com/office/drawing/2014/main" val="3944819441"/>
                    </a:ext>
                  </a:extLst>
                </a:gridCol>
              </a:tblGrid>
              <a:tr h="1476462">
                <a:tc>
                  <a:txBody>
                    <a:bodyPr/>
                    <a:lstStyle/>
                    <a:p>
                      <a:endParaRPr lang="da-DK"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val="1520189233"/>
                  </a:ext>
                </a:extLst>
              </a:tr>
            </a:tbl>
          </a:graphicData>
        </a:graphic>
      </p:graphicFrame>
    </p:spTree>
    <p:extLst>
      <p:ext uri="{BB962C8B-B14F-4D97-AF65-F5344CB8AC3E}">
        <p14:creationId xmlns:p14="http://schemas.microsoft.com/office/powerpoint/2010/main" val="309329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459BA-82D0-4AD3-8394-259773549120}"/>
              </a:ext>
            </a:extLst>
          </p:cNvPr>
          <p:cNvSpPr>
            <a:spLocks noGrp="1"/>
          </p:cNvSpPr>
          <p:nvPr>
            <p:ph type="title"/>
          </p:nvPr>
        </p:nvSpPr>
        <p:spPr/>
        <p:txBody>
          <a:bodyPr/>
          <a:lstStyle/>
          <a:p>
            <a:r>
              <a:rPr lang="da-DK" dirty="0"/>
              <a:t>Interviewmetoden i ”Vores liv”</a:t>
            </a:r>
          </a:p>
        </p:txBody>
      </p:sp>
      <p:sp>
        <p:nvSpPr>
          <p:cNvPr id="3" name="Pladsholder til indhold 2">
            <a:extLst>
              <a:ext uri="{FF2B5EF4-FFF2-40B4-BE49-F238E27FC236}">
                <a16:creationId xmlns:a16="http://schemas.microsoft.com/office/drawing/2014/main" id="{E140E972-80C1-4C69-B852-63B938981556}"/>
              </a:ext>
            </a:extLst>
          </p:cNvPr>
          <p:cNvSpPr>
            <a:spLocks noGrp="1"/>
          </p:cNvSpPr>
          <p:nvPr>
            <p:ph idx="1"/>
          </p:nvPr>
        </p:nvSpPr>
        <p:spPr>
          <a:xfrm>
            <a:off x="2592925" y="1329655"/>
            <a:ext cx="8915400" cy="5528345"/>
          </a:xfrm>
        </p:spPr>
        <p:txBody>
          <a:bodyPr>
            <a:normAutofit fontScale="92500" lnSpcReduction="20000"/>
          </a:bodyPr>
          <a:lstStyle/>
          <a:p>
            <a:r>
              <a:rPr lang="da-DK" b="1" dirty="0"/>
              <a:t>Indholdsfortegnelse</a:t>
            </a:r>
          </a:p>
          <a:p>
            <a:r>
              <a:rPr lang="da-DK" b="1" dirty="0"/>
              <a:t>Index over bogens personer 					 </a:t>
            </a:r>
          </a:p>
          <a:p>
            <a:r>
              <a:rPr lang="da-DK" b="1" dirty="0"/>
              <a:t>Forord  </a:t>
            </a:r>
          </a:p>
          <a:p>
            <a:r>
              <a:rPr lang="da-DK" b="1" dirty="0"/>
              <a:t>Om forfatterne  </a:t>
            </a:r>
          </a:p>
          <a:p>
            <a:r>
              <a:rPr lang="da-DK" b="1" dirty="0"/>
              <a:t>Tanker om at blive ældre  </a:t>
            </a:r>
          </a:p>
          <a:p>
            <a:r>
              <a:rPr lang="da-DK" b="1" dirty="0"/>
              <a:t>Perioden 1920 – 1950  </a:t>
            </a:r>
          </a:p>
          <a:p>
            <a:r>
              <a:rPr lang="da-DK" b="1" dirty="0"/>
              <a:t>Samtaler om perioden 1920 – 1950  </a:t>
            </a:r>
          </a:p>
          <a:p>
            <a:r>
              <a:rPr lang="da-DK" b="1" dirty="0"/>
              <a:t>Perioden 1950 – 1980 </a:t>
            </a:r>
          </a:p>
          <a:p>
            <a:r>
              <a:rPr lang="da-DK" b="1" dirty="0"/>
              <a:t>Samtaler om perioden 1950 – 1980  </a:t>
            </a:r>
          </a:p>
          <a:p>
            <a:r>
              <a:rPr lang="da-DK" b="1" dirty="0"/>
              <a:t>Perioden 1980 – 2010  </a:t>
            </a:r>
          </a:p>
          <a:p>
            <a:r>
              <a:rPr lang="da-DK" b="1" dirty="0"/>
              <a:t>Samtaler om perioden 1980 – 2010  </a:t>
            </a:r>
          </a:p>
          <a:p>
            <a:r>
              <a:rPr lang="da-DK" b="1" dirty="0"/>
              <a:t>Perioden nu og fremtiden </a:t>
            </a:r>
          </a:p>
          <a:p>
            <a:r>
              <a:rPr lang="da-DK" b="1" dirty="0"/>
              <a:t>Samtaler om perioden nu og fremtiden  </a:t>
            </a:r>
          </a:p>
          <a:p>
            <a:r>
              <a:rPr lang="da-DK" b="1" dirty="0"/>
              <a:t>Fra ældreforsorg til ældreomsorg  </a:t>
            </a:r>
          </a:p>
          <a:p>
            <a:r>
              <a:rPr lang="da-DK" b="1" dirty="0"/>
              <a:t>Hjemmehjælpens etablering og udvikling </a:t>
            </a:r>
          </a:p>
          <a:p>
            <a:r>
              <a:rPr lang="da-DK" b="1" dirty="0"/>
              <a:t>Litteratur </a:t>
            </a:r>
          </a:p>
        </p:txBody>
      </p:sp>
      <p:pic>
        <p:nvPicPr>
          <p:cNvPr id="4" name="Billede 3">
            <a:extLst>
              <a:ext uri="{FF2B5EF4-FFF2-40B4-BE49-F238E27FC236}">
                <a16:creationId xmlns:a16="http://schemas.microsoft.com/office/drawing/2014/main" id="{D4BE697F-86E4-4CA1-B1C6-1F4D088B5651}"/>
              </a:ext>
            </a:extLst>
          </p:cNvPr>
          <p:cNvPicPr>
            <a:picLocks noChangeAspect="1"/>
          </p:cNvPicPr>
          <p:nvPr/>
        </p:nvPicPr>
        <p:blipFill>
          <a:blip r:embed="rId2"/>
          <a:stretch>
            <a:fillRect/>
          </a:stretch>
        </p:blipFill>
        <p:spPr>
          <a:xfrm>
            <a:off x="10035349" y="4752434"/>
            <a:ext cx="1469263" cy="1481456"/>
          </a:xfrm>
          <a:prstGeom prst="rect">
            <a:avLst/>
          </a:prstGeom>
        </p:spPr>
      </p:pic>
    </p:spTree>
    <p:extLst>
      <p:ext uri="{BB962C8B-B14F-4D97-AF65-F5344CB8AC3E}">
        <p14:creationId xmlns:p14="http://schemas.microsoft.com/office/powerpoint/2010/main" val="174297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631DAB-0506-41DE-9C7E-502879B910E7}"/>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6. Nu skal der skrives!</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210FC9D3-80DE-4770-ACC6-A1AB52FDCFBD}"/>
              </a:ext>
            </a:extLst>
          </p:cNvPr>
          <p:cNvSpPr>
            <a:spLocks noGrp="1"/>
          </p:cNvSpPr>
          <p:nvPr>
            <p:ph idx="1"/>
          </p:nvPr>
        </p:nvSpPr>
        <p:spPr>
          <a:xfrm>
            <a:off x="2329154" y="1400960"/>
            <a:ext cx="8915400" cy="5217953"/>
          </a:xfrm>
        </p:spPr>
        <p:txBody>
          <a:bodyPr>
            <a:normAutofit/>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Gå </a:t>
            </a:r>
            <a:r>
              <a:rPr lang="da-DK"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indholdsfortegnelsen</a:t>
            </a:r>
            <a:r>
              <a:rPr lang="da-DK" sz="2400" dirty="0">
                <a:latin typeface="Calibri" panose="020F0502020204030204" pitchFamily="34" charset="0"/>
                <a:ea typeface="Calibri" panose="020F0502020204030204" pitchFamily="34" charset="0"/>
                <a:cs typeface="Times New Roman" panose="02020603050405020304" pitchFamily="18" charset="0"/>
              </a:rPr>
              <a:t> igennem – er den stadig rigtig?</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Beslut dig til, hvor meget du må </a:t>
            </a:r>
            <a:r>
              <a:rPr lang="da-DK"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digte</a:t>
            </a:r>
            <a:r>
              <a:rPr lang="da-DK" sz="2400" dirty="0">
                <a:latin typeface="Calibri" panose="020F0502020204030204" pitchFamily="34" charset="0"/>
                <a:ea typeface="Calibri" panose="020F0502020204030204" pitchFamily="34" charset="0"/>
                <a:cs typeface="Times New Roman" panose="02020603050405020304" pitchFamily="18" charset="0"/>
              </a:rPr>
              <a:t> for at binde historien sammen</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Føj alle de </a:t>
            </a:r>
            <a:r>
              <a:rPr lang="da-DK"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stikord</a:t>
            </a:r>
            <a:r>
              <a:rPr lang="da-DK" sz="2400" dirty="0">
                <a:latin typeface="Calibri" panose="020F0502020204030204" pitchFamily="34" charset="0"/>
                <a:ea typeface="Calibri" panose="020F0502020204030204" pitchFamily="34" charset="0"/>
                <a:cs typeface="Times New Roman" panose="02020603050405020304" pitchFamily="18" charset="0"/>
              </a:rPr>
              <a:t> til de enkelte indholdspunkter, som du kan komme i tanke om</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Beslut dig for, om du skriver i </a:t>
            </a:r>
            <a:r>
              <a:rPr lang="da-DK"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nutid</a:t>
            </a:r>
            <a:r>
              <a:rPr lang="da-DK" sz="2400" dirty="0">
                <a:latin typeface="Calibri" panose="020F0502020204030204" pitchFamily="34" charset="0"/>
                <a:ea typeface="Calibri" panose="020F0502020204030204" pitchFamily="34" charset="0"/>
                <a:cs typeface="Times New Roman" panose="02020603050405020304" pitchFamily="18" charset="0"/>
              </a:rPr>
              <a:t> eller </a:t>
            </a:r>
            <a:r>
              <a:rPr lang="da-DK" sz="2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datid</a:t>
            </a:r>
          </a:p>
          <a:p>
            <a:pPr lvl="0">
              <a:lnSpc>
                <a:spcPct val="115000"/>
              </a:lnSpc>
              <a:buFont typeface="Symbol" panose="05050102010706020507" pitchFamily="18" charset="2"/>
              <a:buChar char=""/>
            </a:pPr>
            <a:r>
              <a:rPr lang="da-DK"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Er det </a:t>
            </a:r>
            <a:r>
              <a:rPr lang="da-DK"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din</a:t>
            </a:r>
            <a:r>
              <a:rPr lang="da-DK"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familie eller </a:t>
            </a:r>
            <a:r>
              <a:rPr lang="da-DK"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en</a:t>
            </a:r>
            <a:r>
              <a:rPr lang="da-DK"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familie?</a:t>
            </a:r>
          </a:p>
          <a:p>
            <a:pPr lvl="0">
              <a:lnSpc>
                <a:spcPct val="115000"/>
              </a:lnSpc>
              <a:buFont typeface="Symbol" panose="05050102010706020507" pitchFamily="18" charset="2"/>
              <a:buChar char=""/>
            </a:pPr>
            <a:r>
              <a:rPr lang="da-DK"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Skriv løs </a:t>
            </a:r>
            <a:r>
              <a:rPr lang="da-DK" sz="2400" dirty="0">
                <a:latin typeface="Calibri" panose="020F0502020204030204" pitchFamily="34" charset="0"/>
                <a:ea typeface="Calibri" panose="020F0502020204030204" pitchFamily="34" charset="0"/>
                <a:cs typeface="Times New Roman" panose="02020603050405020304" pitchFamily="18" charset="0"/>
              </a:rPr>
              <a:t>fra 1. kapitel til sidste kapitel – prøv at få et </a:t>
            </a:r>
            <a:r>
              <a:rPr lang="da-DK"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flow</a:t>
            </a:r>
            <a:r>
              <a:rPr lang="da-DK" sz="2400" dirty="0">
                <a:latin typeface="Calibri" panose="020F0502020204030204" pitchFamily="34" charset="0"/>
                <a:ea typeface="Calibri" panose="020F0502020204030204" pitchFamily="34" charset="0"/>
                <a:cs typeface="Times New Roman" panose="02020603050405020304" pitchFamily="18" charset="0"/>
              </a:rPr>
              <a:t> i skrivningen, så du ikke ”tygger for længe på blyanten”, men bare skriver i et sammenhængende sprog.</a:t>
            </a:r>
          </a:p>
          <a:p>
            <a:endParaRPr lang="da-DK" dirty="0"/>
          </a:p>
        </p:txBody>
      </p:sp>
    </p:spTree>
    <p:extLst>
      <p:ext uri="{BB962C8B-B14F-4D97-AF65-F5344CB8AC3E}">
        <p14:creationId xmlns:p14="http://schemas.microsoft.com/office/powerpoint/2010/main" val="179577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78ACCE-1222-46DF-844D-2481C4BEB7D4}"/>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7. 		2. gennemskrivning</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8B01BA97-2971-47B8-82AE-4399FF605C76}"/>
              </a:ext>
            </a:extLst>
          </p:cNvPr>
          <p:cNvSpPr>
            <a:spLocks noGrp="1"/>
          </p:cNvSpPr>
          <p:nvPr>
            <p:ph idx="1"/>
          </p:nvPr>
        </p:nvSpPr>
        <p:spPr>
          <a:xfrm>
            <a:off x="2589212" y="1543573"/>
            <a:ext cx="8915400" cy="5167619"/>
          </a:xfrm>
        </p:spPr>
        <p:txBody>
          <a:bodyPr>
            <a:normAutofit fontScale="92500" lnSpcReduction="20000"/>
          </a:bodyPr>
          <a:lstStyle/>
          <a:p>
            <a:pPr lvl="0">
              <a:lnSpc>
                <a:spcPct val="120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Læs hele fortællingen igennem samlet og vurdér, </a:t>
            </a:r>
          </a:p>
          <a:p>
            <a:pPr marL="0" lvl="0" indent="0">
              <a:lnSpc>
                <a:spcPct val="120000"/>
              </a:lnSpc>
              <a:buNone/>
            </a:pPr>
            <a:r>
              <a:rPr lang="da-DK" sz="2400" dirty="0">
                <a:latin typeface="Calibri" panose="020F0502020204030204" pitchFamily="34" charset="0"/>
                <a:ea typeface="Calibri" panose="020F0502020204030204" pitchFamily="34" charset="0"/>
                <a:cs typeface="Times New Roman" panose="02020603050405020304" pitchFamily="18" charset="0"/>
              </a:rPr>
              <a:t>      om der stadig er sammenhæng i historien</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Vurdér, om den stadig henvender sig til målgruppen, - eller om målgruppen stadig er den samme. </a:t>
            </a:r>
          </a:p>
          <a:p>
            <a:pPr marL="0" lvl="0" indent="0">
              <a:lnSpc>
                <a:spcPct val="115000"/>
              </a:lnSpc>
              <a:buNone/>
            </a:pPr>
            <a:r>
              <a:rPr lang="da-DK" sz="2400" dirty="0">
                <a:latin typeface="Calibri" panose="020F0502020204030204" pitchFamily="34" charset="0"/>
                <a:ea typeface="Calibri" panose="020F0502020204030204" pitchFamily="34" charset="0"/>
                <a:cs typeface="Times New Roman" panose="02020603050405020304" pitchFamily="18" charset="0"/>
              </a:rPr>
              <a:t>	Har noget rykket sig, og hvad er konsekvensen af det?</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Er fortællingen for ujævn, fordi der er mange kilder til nogle dele af historien og få til andre? Du kan vælge at acceptere det, men du kan også fylde lidt mere ind om stedets historie, politikken på daværende tidspunkt eller hvad der nu kan have betydning for personernes liv </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Skal manuskriptet læses og diskuteres med andre, inden du går det hele igennem igen?</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Skriv det hele igennem igen på baggrund af din egen og eventuelt andres vurdering og kommentarer</a:t>
            </a:r>
          </a:p>
          <a:p>
            <a:endParaRPr lang="da-DK" dirty="0"/>
          </a:p>
        </p:txBody>
      </p:sp>
      <p:sp>
        <p:nvSpPr>
          <p:cNvPr id="5" name="Ellipse 4">
            <a:extLst>
              <a:ext uri="{FF2B5EF4-FFF2-40B4-BE49-F238E27FC236}">
                <a16:creationId xmlns:a16="http://schemas.microsoft.com/office/drawing/2014/main" id="{8AA7700C-D25C-47B5-B03E-A5EF79A40331}"/>
              </a:ext>
            </a:extLst>
          </p:cNvPr>
          <p:cNvSpPr/>
          <p:nvPr/>
        </p:nvSpPr>
        <p:spPr>
          <a:xfrm>
            <a:off x="8720355" y="354051"/>
            <a:ext cx="2491531" cy="174491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sp>
        <p:nvSpPr>
          <p:cNvPr id="6" name="Tekstfelt 5">
            <a:extLst>
              <a:ext uri="{FF2B5EF4-FFF2-40B4-BE49-F238E27FC236}">
                <a16:creationId xmlns:a16="http://schemas.microsoft.com/office/drawing/2014/main" id="{EFC4D26D-4176-4954-A7DF-02CD689F7868}"/>
              </a:ext>
            </a:extLst>
          </p:cNvPr>
          <p:cNvSpPr txBox="1"/>
          <p:nvPr/>
        </p:nvSpPr>
        <p:spPr>
          <a:xfrm>
            <a:off x="9076888" y="687897"/>
            <a:ext cx="1778466" cy="1077218"/>
          </a:xfrm>
          <a:prstGeom prst="rect">
            <a:avLst/>
          </a:prstGeom>
          <a:noFill/>
        </p:spPr>
        <p:txBody>
          <a:bodyPr wrap="square" rtlCol="0">
            <a:spAutoFit/>
          </a:bodyPr>
          <a:lstStyle/>
          <a:p>
            <a:r>
              <a:rPr lang="da-DK" sz="3200" dirty="0" err="1">
                <a:solidFill>
                  <a:srgbClr val="FF0000"/>
                </a:solidFill>
              </a:rPr>
              <a:t>Kill</a:t>
            </a:r>
            <a:r>
              <a:rPr lang="da-DK" sz="3200" dirty="0">
                <a:solidFill>
                  <a:srgbClr val="FF0000"/>
                </a:solidFill>
              </a:rPr>
              <a:t> </a:t>
            </a:r>
            <a:r>
              <a:rPr lang="da-DK" sz="3200" dirty="0" err="1">
                <a:solidFill>
                  <a:srgbClr val="FF0000"/>
                </a:solidFill>
              </a:rPr>
              <a:t>your</a:t>
            </a:r>
            <a:r>
              <a:rPr lang="da-DK" sz="3200" dirty="0">
                <a:solidFill>
                  <a:srgbClr val="FF0000"/>
                </a:solidFill>
              </a:rPr>
              <a:t> darlings</a:t>
            </a:r>
          </a:p>
        </p:txBody>
      </p:sp>
    </p:spTree>
    <p:extLst>
      <p:ext uri="{BB962C8B-B14F-4D97-AF65-F5344CB8AC3E}">
        <p14:creationId xmlns:p14="http://schemas.microsoft.com/office/powerpoint/2010/main" val="74144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C65EA-DF0C-4CBA-A17B-FF97D3979A01}"/>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8. Alt det andet, der skal skrives</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5D25A14A-415D-4002-94C7-453484D3E077}"/>
              </a:ext>
            </a:extLst>
          </p:cNvPr>
          <p:cNvSpPr>
            <a:spLocks noGrp="1"/>
          </p:cNvSpPr>
          <p:nvPr>
            <p:ph idx="1"/>
          </p:nvPr>
        </p:nvSpPr>
        <p:spPr/>
        <p:txBody>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Forord</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Evt. efterskrift</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Bagsidetekst</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Litteraturfortegnelse/Kildefortegnelse/Fortegnelse over anvendte fotos og kort</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Billedtekster</a:t>
            </a:r>
          </a:p>
          <a:p>
            <a:endParaRPr lang="da-DK" dirty="0"/>
          </a:p>
        </p:txBody>
      </p:sp>
    </p:spTree>
    <p:extLst>
      <p:ext uri="{BB962C8B-B14F-4D97-AF65-F5344CB8AC3E}">
        <p14:creationId xmlns:p14="http://schemas.microsoft.com/office/powerpoint/2010/main" val="147490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679869-0C44-4F03-8B6B-99C301631B71}"/>
              </a:ext>
            </a:extLst>
          </p:cNvPr>
          <p:cNvSpPr>
            <a:spLocks noGrp="1"/>
          </p:cNvSpPr>
          <p:nvPr>
            <p:ph type="title"/>
          </p:nvPr>
        </p:nvSpPr>
        <p:spPr/>
        <p:txBody>
          <a:bodyPr>
            <a:normAutofit/>
          </a:bodyPr>
          <a:lstStyle/>
          <a:p>
            <a:r>
              <a:rPr lang="da-DK" sz="4000" dirty="0"/>
              <a:t>Eksempel på bagsidetekst</a:t>
            </a:r>
          </a:p>
        </p:txBody>
      </p:sp>
      <p:sp>
        <p:nvSpPr>
          <p:cNvPr id="3" name="Pladsholder til indhold 2">
            <a:extLst>
              <a:ext uri="{FF2B5EF4-FFF2-40B4-BE49-F238E27FC236}">
                <a16:creationId xmlns:a16="http://schemas.microsoft.com/office/drawing/2014/main" id="{AAA6018C-0882-480E-A9BA-96D50495ED5D}"/>
              </a:ext>
            </a:extLst>
          </p:cNvPr>
          <p:cNvSpPr>
            <a:spLocks noGrp="1"/>
          </p:cNvSpPr>
          <p:nvPr>
            <p:ph idx="1"/>
          </p:nvPr>
        </p:nvSpPr>
        <p:spPr/>
        <p:txBody>
          <a:bodyPr/>
          <a:lstStyle/>
          <a:p>
            <a:pPr>
              <a:lnSpc>
                <a:spcPct val="115000"/>
              </a:lnSpc>
              <a:spcAft>
                <a:spcPts val="1000"/>
              </a:spcAft>
            </a:pPr>
            <a:r>
              <a:rPr lang="da-DK" sz="2400" dirty="0">
                <a:latin typeface="Calibri" panose="020F0502020204030204" pitchFamily="34" charset="0"/>
                <a:ea typeface="Calibri" panose="020F0502020204030204" pitchFamily="34" charset="0"/>
                <a:cs typeface="Times New Roman" panose="02020603050405020304" pitchFamily="18" charset="0"/>
              </a:rPr>
              <a:t>Historien om Caroline Jönsson og hendes slægt er samtidig en fortælling om udviklingen af Københavns Vestegn fra bondeland til industrisamfund. Markerne imellem landsbyerne Glostrup, Vallensbæk og Vridsløselille fungerer i århundreder som Københavns spisekammer. Landarbejdere af både dansk og international herkomst producerer afgrøderne. Carolines forfædre, hendes svenske mand og deres fælles børn er en del af den historie, og Vestegnens udvikling får stor betydning for deres liv.</a:t>
            </a:r>
          </a:p>
          <a:p>
            <a:endParaRPr lang="da-DK" dirty="0"/>
          </a:p>
        </p:txBody>
      </p:sp>
    </p:spTree>
    <p:extLst>
      <p:ext uri="{BB962C8B-B14F-4D97-AF65-F5344CB8AC3E}">
        <p14:creationId xmlns:p14="http://schemas.microsoft.com/office/powerpoint/2010/main" val="410483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128DE-4826-4160-AF86-00ADD72938DD}"/>
              </a:ext>
            </a:extLst>
          </p:cNvPr>
          <p:cNvSpPr>
            <a:spLocks noGrp="1"/>
          </p:cNvSpPr>
          <p:nvPr>
            <p:ph type="title"/>
          </p:nvPr>
        </p:nvSpPr>
        <p:spPr>
          <a:xfrm>
            <a:off x="621512" y="1479787"/>
            <a:ext cx="4655163" cy="1280890"/>
          </a:xfrm>
        </p:spPr>
        <p:txBody>
          <a:bodyPr/>
          <a:lstStyle/>
          <a:p>
            <a:r>
              <a:rPr lang="da-DK" dirty="0"/>
              <a:t>Eksempel på litteraturfortegnelse</a:t>
            </a:r>
          </a:p>
        </p:txBody>
      </p:sp>
      <p:sp>
        <p:nvSpPr>
          <p:cNvPr id="7" name="Pladsholder til indhold 6">
            <a:extLst>
              <a:ext uri="{FF2B5EF4-FFF2-40B4-BE49-F238E27FC236}">
                <a16:creationId xmlns:a16="http://schemas.microsoft.com/office/drawing/2014/main" id="{3EAB0467-FCC8-44C4-9533-E7560B24E91E}"/>
              </a:ext>
            </a:extLst>
          </p:cNvPr>
          <p:cNvSpPr>
            <a:spLocks noGrp="1"/>
          </p:cNvSpPr>
          <p:nvPr>
            <p:ph idx="1"/>
          </p:nvPr>
        </p:nvSpPr>
        <p:spPr>
          <a:xfrm>
            <a:off x="5159228" y="494949"/>
            <a:ext cx="6345383" cy="5914239"/>
          </a:xfrm>
        </p:spPr>
        <p:txBody>
          <a:bodyPr>
            <a:normAutofit lnSpcReduction="10000"/>
          </a:bodyPr>
          <a:lstStyle/>
          <a:p>
            <a:pPr marL="0" indent="0">
              <a:buNone/>
            </a:pPr>
            <a:r>
              <a:rPr lang="da-DK" sz="3200" dirty="0"/>
              <a:t>Litteratur og  skriftlige kilder</a:t>
            </a:r>
          </a:p>
          <a:p>
            <a:r>
              <a:rPr lang="da-DK" sz="2000" dirty="0"/>
              <a:t>Andræ, P.: De dansk-vestindiske Øer: nærmest med hensyn til deres nuværende politiske og </a:t>
            </a:r>
            <a:r>
              <a:rPr lang="da-DK" sz="2000" dirty="0" err="1"/>
              <a:t>finantsielle</a:t>
            </a:r>
            <a:r>
              <a:rPr lang="da-DK" sz="2000" dirty="0"/>
              <a:t> Forhold. 1. udg. C. A. Reitzel, 1875. (Bog)</a:t>
            </a:r>
          </a:p>
          <a:p>
            <a:r>
              <a:rPr lang="da-DK" sz="2000" dirty="0"/>
              <a:t>Anordning. Skole- og Undervisningsvæsenet på Øerne St. Thomas og St. Jan. 1. udg., 1876. (Bog)</a:t>
            </a:r>
          </a:p>
          <a:p>
            <a:r>
              <a:rPr lang="da-DK" sz="2000" dirty="0" err="1"/>
              <a:t>Bense</a:t>
            </a:r>
            <a:r>
              <a:rPr lang="da-DK" sz="2000" dirty="0"/>
              <a:t>, Theodora: Minder fra mine forældres </a:t>
            </a:r>
            <a:r>
              <a:rPr lang="da-DK" sz="2000" dirty="0" err="1"/>
              <a:t>Theaterdirektør</a:t>
            </a:r>
            <a:r>
              <a:rPr lang="da-DK" sz="2000" dirty="0"/>
              <a:t> Theodor Andersens hjem. 1. udg. Theodora </a:t>
            </a:r>
            <a:r>
              <a:rPr lang="da-DK" sz="2000" dirty="0" err="1"/>
              <a:t>Bense</a:t>
            </a:r>
            <a:r>
              <a:rPr lang="da-DK" sz="2000" dirty="0"/>
              <a:t>, 1916. (Bog)</a:t>
            </a:r>
          </a:p>
          <a:p>
            <a:r>
              <a:rPr lang="da-DK" sz="2000" dirty="0" err="1"/>
              <a:t>Bokkenheuser</a:t>
            </a:r>
            <a:r>
              <a:rPr lang="da-DK" sz="2000" dirty="0"/>
              <a:t>, Fr.: </a:t>
            </a:r>
            <a:r>
              <a:rPr lang="da-DK" sz="2000" dirty="0" err="1"/>
              <a:t>Efterslægtselskabet</a:t>
            </a:r>
            <a:r>
              <a:rPr lang="da-DK" sz="2000" dirty="0"/>
              <a:t> og dets skole. 1. udg. Det Nordiske Forlag, 1896. (Bog)</a:t>
            </a:r>
          </a:p>
          <a:p>
            <a:r>
              <a:rPr lang="da-DK" sz="2000" dirty="0"/>
              <a:t>Børgesen, F.: Vore vestindiske øer. 1. udg. Gad, 1900. (Bog)</a:t>
            </a:r>
          </a:p>
          <a:p>
            <a:r>
              <a:rPr lang="da-DK" sz="2000" dirty="0"/>
              <a:t>Cavling, Henrik: Det danske Vestindien. 1. udg. Reitzel, 1894. (Bog)</a:t>
            </a:r>
          </a:p>
          <a:p>
            <a:endParaRPr lang="da-DK" dirty="0"/>
          </a:p>
        </p:txBody>
      </p:sp>
    </p:spTree>
    <p:extLst>
      <p:ext uri="{BB962C8B-B14F-4D97-AF65-F5344CB8AC3E}">
        <p14:creationId xmlns:p14="http://schemas.microsoft.com/office/powerpoint/2010/main" val="54897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B9B66-CBD3-4A58-B5A5-6B993BF15BC9}"/>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9. Korrektur</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BD552CD7-F173-4B42-A0CB-CE6143922CFD}"/>
              </a:ext>
            </a:extLst>
          </p:cNvPr>
          <p:cNvSpPr>
            <a:spLocks noGrp="1"/>
          </p:cNvSpPr>
          <p:nvPr>
            <p:ph idx="1"/>
          </p:nvPr>
        </p:nvSpPr>
        <p:spPr/>
        <p:txBody>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Find en god læser, der kan sin danske grammatik og er sikker i tegnsætning. Vedkommende skal være indstillet på at rette dine fejl - og du skal være klar til at modtage </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Hvis bogen skal udgives til offentligt salg, findes der professionelle korrekturlæsere</a:t>
            </a:r>
          </a:p>
          <a:p>
            <a:endParaRPr lang="da-DK" dirty="0"/>
          </a:p>
        </p:txBody>
      </p:sp>
    </p:spTree>
    <p:extLst>
      <p:ext uri="{BB962C8B-B14F-4D97-AF65-F5344CB8AC3E}">
        <p14:creationId xmlns:p14="http://schemas.microsoft.com/office/powerpoint/2010/main" val="28593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5E7CC-9145-4A6D-984C-17C1454B61B7}"/>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10. Illustrationer</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7F048FB5-5712-4CA2-AC88-EC66F04C2F2F}"/>
              </a:ext>
            </a:extLst>
          </p:cNvPr>
          <p:cNvSpPr>
            <a:spLocks noGrp="1"/>
          </p:cNvSpPr>
          <p:nvPr>
            <p:ph idx="1"/>
          </p:nvPr>
        </p:nvSpPr>
        <p:spPr/>
        <p:txBody>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Beslut dig endeligt for, hvilke fotos, tegninger, scanninger af aviser, kortmateriale mm, du vil have med for hvert kapitel, - tilstræb en vis ligevægt</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Alt billedmateriale skal være mindst 300 </a:t>
            </a:r>
            <a:r>
              <a:rPr lang="da-DK" sz="2400" dirty="0" err="1">
                <a:latin typeface="Calibri" panose="020F0502020204030204" pitchFamily="34" charset="0"/>
                <a:ea typeface="Calibri" panose="020F0502020204030204" pitchFamily="34" charset="0"/>
                <a:cs typeface="Times New Roman" panose="02020603050405020304" pitchFamily="18" charset="0"/>
              </a:rPr>
              <a:t>dpi</a:t>
            </a:r>
            <a:endParaRPr lang="da-DK" sz="2400" dirty="0">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338712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BD30EA2-8070-48EC-BC41-2869CA1A91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40D12C-3EB2-43EA-A6B2-81D1325190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a:extLst>
              <a:ext uri="{FF2B5EF4-FFF2-40B4-BE49-F238E27FC236}">
                <a16:creationId xmlns:a16="http://schemas.microsoft.com/office/drawing/2014/main" id="{A796071E-2EB3-4DB7-AC56-CCD9693498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ladsholder til indhold 4">
            <a:extLst>
              <a:ext uri="{FF2B5EF4-FFF2-40B4-BE49-F238E27FC236}">
                <a16:creationId xmlns:a16="http://schemas.microsoft.com/office/drawing/2014/main" id="{0F843D00-8ED7-45F1-8C7F-27F296322AF6}"/>
              </a:ext>
            </a:extLst>
          </p:cNvPr>
          <p:cNvPicPr>
            <a:picLocks noChangeAspect="1"/>
          </p:cNvPicPr>
          <p:nvPr/>
        </p:nvPicPr>
        <p:blipFill rotWithShape="1">
          <a:blip r:embed="rId2"/>
          <a:srcRect l="10756" r="2207" b="2"/>
          <a:stretch/>
        </p:blipFill>
        <p:spPr>
          <a:xfrm>
            <a:off x="4619543" y="640080"/>
            <a:ext cx="6953577" cy="5252773"/>
          </a:xfrm>
          <a:prstGeom prst="rect">
            <a:avLst/>
          </a:prstGeom>
        </p:spPr>
      </p:pic>
      <p:sp>
        <p:nvSpPr>
          <p:cNvPr id="2" name="Titel 1">
            <a:extLst>
              <a:ext uri="{FF2B5EF4-FFF2-40B4-BE49-F238E27FC236}">
                <a16:creationId xmlns:a16="http://schemas.microsoft.com/office/drawing/2014/main" id="{EE3723DE-3348-4222-96F0-03FF85EE6A6A}"/>
              </a:ext>
            </a:extLst>
          </p:cNvPr>
          <p:cNvSpPr>
            <a:spLocks noGrp="1"/>
          </p:cNvSpPr>
          <p:nvPr>
            <p:ph type="title"/>
          </p:nvPr>
        </p:nvSpPr>
        <p:spPr>
          <a:xfrm>
            <a:off x="649224" y="645106"/>
            <a:ext cx="3650279" cy="1259894"/>
          </a:xfrm>
        </p:spPr>
        <p:txBody>
          <a:bodyPr>
            <a:normAutofit/>
          </a:bodyPr>
          <a:lstStyle/>
          <a:p>
            <a:r>
              <a:rPr lang="da-DK"/>
              <a:t>Eksempler på illustrationer</a:t>
            </a:r>
          </a:p>
        </p:txBody>
      </p:sp>
      <p:sp>
        <p:nvSpPr>
          <p:cNvPr id="10" name="Content Placeholder 9"/>
          <p:cNvSpPr>
            <a:spLocks noGrp="1"/>
          </p:cNvSpPr>
          <p:nvPr>
            <p:ph idx="1"/>
          </p:nvPr>
        </p:nvSpPr>
        <p:spPr>
          <a:xfrm>
            <a:off x="649225" y="2133600"/>
            <a:ext cx="3650278" cy="3759253"/>
          </a:xfrm>
        </p:spPr>
        <p:txBody>
          <a:bodyPr>
            <a:noAutofit/>
          </a:bodyPr>
          <a:lstStyle/>
          <a:p>
            <a:pPr marL="0" indent="0">
              <a:buNone/>
            </a:pPr>
            <a:r>
              <a:rPr lang="en-US" sz="2400" dirty="0" err="1"/>
              <a:t>Folkeholdet</a:t>
            </a:r>
            <a:r>
              <a:rPr lang="en-US" sz="2400" dirty="0"/>
              <a:t> </a:t>
            </a:r>
            <a:r>
              <a:rPr lang="en-US" sz="2400" dirty="0" err="1"/>
              <a:t>opstillet</a:t>
            </a:r>
            <a:r>
              <a:rPr lang="en-US" sz="2400" dirty="0"/>
              <a:t> I haven </a:t>
            </a:r>
            <a:r>
              <a:rPr lang="en-US" sz="2400" dirty="0" err="1"/>
              <a:t>på</a:t>
            </a:r>
            <a:r>
              <a:rPr lang="en-US" sz="2400" dirty="0"/>
              <a:t> </a:t>
            </a:r>
            <a:r>
              <a:rPr lang="en-US" sz="2400" dirty="0" err="1"/>
              <a:t>Catrineberg</a:t>
            </a:r>
            <a:r>
              <a:rPr lang="en-US" sz="2400" dirty="0"/>
              <a:t> Gods, 1905. 19 </a:t>
            </a:r>
            <a:r>
              <a:rPr lang="en-US" sz="2400" dirty="0" err="1"/>
              <a:t>danske</a:t>
            </a:r>
            <a:r>
              <a:rPr lang="en-US" sz="2400" dirty="0"/>
              <a:t>, 6 </a:t>
            </a:r>
            <a:r>
              <a:rPr lang="en-US" sz="2400" dirty="0" err="1"/>
              <a:t>svenske</a:t>
            </a:r>
            <a:r>
              <a:rPr lang="en-US" sz="2400" dirty="0"/>
              <a:t>, 10 </a:t>
            </a:r>
            <a:r>
              <a:rPr lang="en-US" sz="2400" dirty="0" err="1"/>
              <a:t>polske</a:t>
            </a:r>
            <a:r>
              <a:rPr lang="en-US" sz="2400" dirty="0"/>
              <a:t> </a:t>
            </a:r>
            <a:r>
              <a:rPr lang="en-US" sz="2400" dirty="0" err="1"/>
              <a:t>og</a:t>
            </a:r>
            <a:r>
              <a:rPr lang="en-US" sz="2400" dirty="0"/>
              <a:t> 2 </a:t>
            </a:r>
            <a:r>
              <a:rPr lang="en-US" sz="2400" dirty="0" err="1"/>
              <a:t>finske</a:t>
            </a:r>
            <a:r>
              <a:rPr lang="en-US" sz="2400" dirty="0"/>
              <a:t> </a:t>
            </a:r>
            <a:r>
              <a:rPr lang="en-US" sz="2400" dirty="0" err="1"/>
              <a:t>arbejdere</a:t>
            </a:r>
            <a:r>
              <a:rPr lang="en-US" sz="2400" dirty="0"/>
              <a:t> med </a:t>
            </a:r>
            <a:r>
              <a:rPr lang="en-US" sz="2400" dirty="0" err="1"/>
              <a:t>dansk</a:t>
            </a:r>
            <a:r>
              <a:rPr lang="en-US" sz="2400" dirty="0"/>
              <a:t> </a:t>
            </a:r>
            <a:r>
              <a:rPr lang="en-US" sz="2400" dirty="0" err="1"/>
              <a:t>forvalter</a:t>
            </a:r>
            <a:r>
              <a:rPr lang="en-US" sz="2400" dirty="0"/>
              <a:t>.</a:t>
            </a:r>
          </a:p>
          <a:p>
            <a:pPr marL="0" indent="0">
              <a:buNone/>
            </a:pPr>
            <a:endParaRPr lang="en-US" sz="2400" dirty="0"/>
          </a:p>
          <a:p>
            <a:pPr marL="0" indent="0">
              <a:buNone/>
            </a:pPr>
            <a:r>
              <a:rPr lang="en-US" sz="2400" dirty="0" err="1"/>
              <a:t>Byhistorisk</a:t>
            </a:r>
            <a:r>
              <a:rPr lang="en-US" sz="2400" dirty="0"/>
              <a:t> </a:t>
            </a:r>
            <a:r>
              <a:rPr lang="en-US" sz="2400" dirty="0" err="1"/>
              <a:t>Samling</a:t>
            </a:r>
            <a:r>
              <a:rPr lang="en-US" sz="2400" dirty="0"/>
              <a:t> </a:t>
            </a:r>
            <a:r>
              <a:rPr lang="en-US" sz="2400" dirty="0" err="1"/>
              <a:t>og</a:t>
            </a:r>
            <a:r>
              <a:rPr lang="en-US" sz="2400" dirty="0"/>
              <a:t> </a:t>
            </a:r>
            <a:r>
              <a:rPr lang="en-US" sz="2400" dirty="0" err="1"/>
              <a:t>Arkiv</a:t>
            </a:r>
            <a:r>
              <a:rPr lang="en-US" sz="2400" dirty="0"/>
              <a:t>, </a:t>
            </a:r>
            <a:r>
              <a:rPr lang="en-US" sz="2400" dirty="0" err="1"/>
              <a:t>Høje</a:t>
            </a:r>
            <a:r>
              <a:rPr lang="en-US" sz="2400" dirty="0"/>
              <a:t> </a:t>
            </a:r>
            <a:r>
              <a:rPr lang="en-US" sz="2400" dirty="0" err="1"/>
              <a:t>Taastrup</a:t>
            </a:r>
            <a:endParaRPr lang="en-US" sz="2400" dirty="0"/>
          </a:p>
        </p:txBody>
      </p:sp>
    </p:spTree>
    <p:extLst>
      <p:ext uri="{BB962C8B-B14F-4D97-AF65-F5344CB8AC3E}">
        <p14:creationId xmlns:p14="http://schemas.microsoft.com/office/powerpoint/2010/main" val="8570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 name="Pladsholder til indhold 4">
            <a:extLst>
              <a:ext uri="{FF2B5EF4-FFF2-40B4-BE49-F238E27FC236}">
                <a16:creationId xmlns:a16="http://schemas.microsoft.com/office/drawing/2014/main" id="{CED69A55-0004-4185-AA70-43D7DF109ED6}"/>
              </a:ext>
            </a:extLst>
          </p:cNvPr>
          <p:cNvPicPr>
            <a:picLocks noChangeAspect="1"/>
          </p:cNvPicPr>
          <p:nvPr/>
        </p:nvPicPr>
        <p:blipFill>
          <a:blip r:embed="rId2"/>
          <a:stretch>
            <a:fillRect/>
          </a:stretch>
        </p:blipFill>
        <p:spPr>
          <a:xfrm>
            <a:off x="4198776" y="688728"/>
            <a:ext cx="7559372" cy="5480544"/>
          </a:xfrm>
          <a:prstGeom prst="rect">
            <a:avLst/>
          </a:prstGeom>
        </p:spPr>
      </p:pic>
      <p:sp>
        <p:nvSpPr>
          <p:cNvPr id="10" name="Content Placeholder 9"/>
          <p:cNvSpPr>
            <a:spLocks noGrp="1"/>
          </p:cNvSpPr>
          <p:nvPr>
            <p:ph idx="1"/>
          </p:nvPr>
        </p:nvSpPr>
        <p:spPr>
          <a:xfrm>
            <a:off x="872837" y="1626540"/>
            <a:ext cx="3213971" cy="4542732"/>
          </a:xfrm>
        </p:spPr>
        <p:txBody>
          <a:bodyPr>
            <a:noAutofit/>
          </a:bodyPr>
          <a:lstStyle/>
          <a:p>
            <a:pPr marL="0" indent="0">
              <a:buNone/>
            </a:pPr>
            <a:r>
              <a:rPr lang="en-US" sz="2400" dirty="0" err="1">
                <a:solidFill>
                  <a:srgbClr val="000000"/>
                </a:solidFill>
              </a:rPr>
              <a:t>Dyrlægestuderende</a:t>
            </a:r>
            <a:r>
              <a:rPr lang="en-US" sz="2400" dirty="0">
                <a:solidFill>
                  <a:srgbClr val="000000"/>
                </a:solidFill>
              </a:rPr>
              <a:t> </a:t>
            </a:r>
            <a:r>
              <a:rPr lang="en-US" sz="2400" dirty="0" err="1">
                <a:solidFill>
                  <a:srgbClr val="000000"/>
                </a:solidFill>
              </a:rPr>
              <a:t>på</a:t>
            </a:r>
            <a:r>
              <a:rPr lang="en-US" sz="2400" dirty="0">
                <a:solidFill>
                  <a:srgbClr val="000000"/>
                </a:solidFill>
              </a:rPr>
              <a:t> den </a:t>
            </a:r>
            <a:r>
              <a:rPr lang="en-US" sz="2400" dirty="0" err="1">
                <a:solidFill>
                  <a:srgbClr val="000000"/>
                </a:solidFill>
              </a:rPr>
              <a:t>daværende</a:t>
            </a:r>
            <a:r>
              <a:rPr lang="en-US" sz="2400" dirty="0">
                <a:solidFill>
                  <a:srgbClr val="000000"/>
                </a:solidFill>
              </a:rPr>
              <a:t> </a:t>
            </a:r>
            <a:r>
              <a:rPr lang="en-US" sz="2400" dirty="0" err="1">
                <a:solidFill>
                  <a:srgbClr val="000000"/>
                </a:solidFill>
              </a:rPr>
              <a:t>Landbohøjskole</a:t>
            </a:r>
            <a:r>
              <a:rPr lang="en-US" sz="2400" dirty="0">
                <a:solidFill>
                  <a:srgbClr val="000000"/>
                </a:solidFill>
              </a:rPr>
              <a:t> I </a:t>
            </a:r>
            <a:r>
              <a:rPr lang="en-US" sz="2400" dirty="0" err="1">
                <a:solidFill>
                  <a:srgbClr val="000000"/>
                </a:solidFill>
              </a:rPr>
              <a:t>København</a:t>
            </a:r>
            <a:r>
              <a:rPr lang="en-US" sz="2400" dirty="0">
                <a:solidFill>
                  <a:srgbClr val="000000"/>
                </a:solidFill>
              </a:rPr>
              <a:t>. </a:t>
            </a:r>
            <a:r>
              <a:rPr lang="en-US" sz="2400" dirty="0" err="1">
                <a:solidFill>
                  <a:srgbClr val="000000"/>
                </a:solidFill>
              </a:rPr>
              <a:t>Billedet</a:t>
            </a:r>
            <a:r>
              <a:rPr lang="en-US" sz="2400" dirty="0">
                <a:solidFill>
                  <a:srgbClr val="000000"/>
                </a:solidFill>
              </a:rPr>
              <a:t> </a:t>
            </a:r>
            <a:r>
              <a:rPr lang="en-US" sz="2400" dirty="0" err="1">
                <a:solidFill>
                  <a:srgbClr val="000000"/>
                </a:solidFill>
              </a:rPr>
              <a:t>indgår</a:t>
            </a:r>
            <a:r>
              <a:rPr lang="en-US" sz="2400" dirty="0">
                <a:solidFill>
                  <a:srgbClr val="000000"/>
                </a:solidFill>
              </a:rPr>
              <a:t> I </a:t>
            </a:r>
            <a:r>
              <a:rPr lang="en-US" sz="2400" dirty="0" err="1">
                <a:solidFill>
                  <a:srgbClr val="000000"/>
                </a:solidFill>
              </a:rPr>
              <a:t>en</a:t>
            </a:r>
            <a:r>
              <a:rPr lang="en-US" sz="2400" dirty="0">
                <a:solidFill>
                  <a:srgbClr val="000000"/>
                </a:solidFill>
              </a:rPr>
              <a:t> </a:t>
            </a:r>
            <a:r>
              <a:rPr lang="en-US" sz="2400" dirty="0" err="1">
                <a:solidFill>
                  <a:srgbClr val="000000"/>
                </a:solidFill>
              </a:rPr>
              <a:t>samling</a:t>
            </a:r>
            <a:r>
              <a:rPr lang="en-US" sz="2400" dirty="0">
                <a:solidFill>
                  <a:srgbClr val="000000"/>
                </a:solidFill>
              </a:rPr>
              <a:t>, </a:t>
            </a:r>
            <a:r>
              <a:rPr lang="en-US" sz="2400" dirty="0" err="1">
                <a:solidFill>
                  <a:srgbClr val="000000"/>
                </a:solidFill>
              </a:rPr>
              <a:t>hvor</a:t>
            </a:r>
            <a:r>
              <a:rPr lang="en-US" sz="2400" dirty="0">
                <a:solidFill>
                  <a:srgbClr val="000000"/>
                </a:solidFill>
              </a:rPr>
              <a:t> der </a:t>
            </a:r>
            <a:r>
              <a:rPr lang="en-US" sz="2400" dirty="0" err="1">
                <a:solidFill>
                  <a:srgbClr val="000000"/>
                </a:solidFill>
              </a:rPr>
              <a:t>på</a:t>
            </a:r>
            <a:r>
              <a:rPr lang="en-US" sz="2400" dirty="0">
                <a:solidFill>
                  <a:srgbClr val="000000"/>
                </a:solidFill>
              </a:rPr>
              <a:t> </a:t>
            </a:r>
            <a:r>
              <a:rPr lang="en-US" sz="2400" dirty="0" err="1">
                <a:solidFill>
                  <a:srgbClr val="000000"/>
                </a:solidFill>
              </a:rPr>
              <a:t>indersiden</a:t>
            </a:r>
            <a:r>
              <a:rPr lang="en-US" sz="2400" dirty="0">
                <a:solidFill>
                  <a:srgbClr val="000000"/>
                </a:solidFill>
              </a:rPr>
              <a:t> </a:t>
            </a:r>
            <a:r>
              <a:rPr lang="en-US" sz="2400" dirty="0" err="1">
                <a:solidFill>
                  <a:srgbClr val="000000"/>
                </a:solidFill>
              </a:rPr>
              <a:t>er</a:t>
            </a:r>
            <a:r>
              <a:rPr lang="en-US" sz="2400" dirty="0">
                <a:solidFill>
                  <a:srgbClr val="000000"/>
                </a:solidFill>
              </a:rPr>
              <a:t> </a:t>
            </a:r>
            <a:r>
              <a:rPr lang="en-US" sz="2400" dirty="0" err="1">
                <a:solidFill>
                  <a:srgbClr val="000000"/>
                </a:solidFill>
              </a:rPr>
              <a:t>anført</a:t>
            </a:r>
            <a:r>
              <a:rPr lang="en-US" sz="2400" dirty="0">
                <a:solidFill>
                  <a:srgbClr val="000000"/>
                </a:solidFill>
              </a:rPr>
              <a:t>: </a:t>
            </a:r>
            <a:r>
              <a:rPr lang="en-US" sz="2400" i="1" dirty="0" err="1">
                <a:solidFill>
                  <a:srgbClr val="000000"/>
                </a:solidFill>
              </a:rPr>
              <a:t>Til</a:t>
            </a:r>
            <a:r>
              <a:rPr lang="en-US" sz="2400" i="1" dirty="0">
                <a:solidFill>
                  <a:srgbClr val="000000"/>
                </a:solidFill>
              </a:rPr>
              <a:t> Professor Sand med </a:t>
            </a:r>
            <a:r>
              <a:rPr lang="en-US" sz="2400" i="1" dirty="0" err="1">
                <a:solidFill>
                  <a:srgbClr val="000000"/>
                </a:solidFill>
              </a:rPr>
              <a:t>Tak</a:t>
            </a:r>
            <a:r>
              <a:rPr lang="en-US" sz="2400" i="1" dirty="0">
                <a:solidFill>
                  <a:srgbClr val="000000"/>
                </a:solidFill>
              </a:rPr>
              <a:t> </a:t>
            </a:r>
            <a:r>
              <a:rPr lang="en-US" sz="2400" i="1" dirty="0" err="1">
                <a:solidFill>
                  <a:srgbClr val="000000"/>
                </a:solidFill>
              </a:rPr>
              <a:t>fra</a:t>
            </a:r>
            <a:r>
              <a:rPr lang="en-US" sz="2400" i="1" dirty="0">
                <a:solidFill>
                  <a:srgbClr val="000000"/>
                </a:solidFill>
              </a:rPr>
              <a:t> </a:t>
            </a:r>
            <a:r>
              <a:rPr lang="en-US" sz="2400" i="1" dirty="0" err="1">
                <a:solidFill>
                  <a:srgbClr val="000000"/>
                </a:solidFill>
              </a:rPr>
              <a:t>Candidaterne</a:t>
            </a:r>
            <a:r>
              <a:rPr lang="en-US" sz="2400" i="1" dirty="0">
                <a:solidFill>
                  <a:srgbClr val="000000"/>
                </a:solidFill>
              </a:rPr>
              <a:t> </a:t>
            </a:r>
            <a:r>
              <a:rPr lang="en-US" sz="2400" i="1" dirty="0" err="1">
                <a:solidFill>
                  <a:srgbClr val="000000"/>
                </a:solidFill>
              </a:rPr>
              <a:t>paa</a:t>
            </a:r>
            <a:r>
              <a:rPr lang="en-US" sz="2400" i="1" dirty="0">
                <a:solidFill>
                  <a:srgbClr val="000000"/>
                </a:solidFill>
              </a:rPr>
              <a:t> </a:t>
            </a:r>
            <a:r>
              <a:rPr lang="en-US" sz="2400" i="1" dirty="0" err="1">
                <a:solidFill>
                  <a:srgbClr val="000000"/>
                </a:solidFill>
              </a:rPr>
              <a:t>Vagtstuen</a:t>
            </a:r>
            <a:r>
              <a:rPr lang="en-US" sz="2400" i="1" dirty="0">
                <a:solidFill>
                  <a:srgbClr val="000000"/>
                </a:solidFill>
              </a:rPr>
              <a:t>. </a:t>
            </a:r>
            <a:r>
              <a:rPr lang="en-US" sz="2400" i="1" dirty="0" err="1">
                <a:solidFill>
                  <a:srgbClr val="000000"/>
                </a:solidFill>
              </a:rPr>
              <a:t>Foraaret</a:t>
            </a:r>
            <a:r>
              <a:rPr lang="en-US" sz="2400" i="1" dirty="0">
                <a:solidFill>
                  <a:srgbClr val="000000"/>
                </a:solidFill>
              </a:rPr>
              <a:t> 1906</a:t>
            </a:r>
          </a:p>
        </p:txBody>
      </p:sp>
    </p:spTree>
    <p:extLst>
      <p:ext uri="{BB962C8B-B14F-4D97-AF65-F5344CB8AC3E}">
        <p14:creationId xmlns:p14="http://schemas.microsoft.com/office/powerpoint/2010/main" val="7589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338F2-CA8F-408E-B8D4-3EC31A1BBF59}"/>
              </a:ext>
            </a:extLst>
          </p:cNvPr>
          <p:cNvSpPr>
            <a:spLocks noGrp="1"/>
          </p:cNvSpPr>
          <p:nvPr>
            <p:ph type="title"/>
          </p:nvPr>
        </p:nvSpPr>
        <p:spPr/>
        <p:txBody>
          <a:bodyPr/>
          <a:lstStyle/>
          <a:p>
            <a:r>
              <a:rPr lang="da-DK" b="1" dirty="0">
                <a:solidFill>
                  <a:srgbClr val="FF0000"/>
                </a:solidFill>
              </a:rPr>
              <a:t>					3 eksempler</a:t>
            </a:r>
          </a:p>
        </p:txBody>
      </p:sp>
      <p:pic>
        <p:nvPicPr>
          <p:cNvPr id="5" name="Pladsholder til indhold 4">
            <a:extLst>
              <a:ext uri="{FF2B5EF4-FFF2-40B4-BE49-F238E27FC236}">
                <a16:creationId xmlns:a16="http://schemas.microsoft.com/office/drawing/2014/main" id="{16113E77-6C82-4B3C-B1ED-827422828BC0}"/>
              </a:ext>
            </a:extLst>
          </p:cNvPr>
          <p:cNvPicPr>
            <a:picLocks noGrp="1" noChangeAspect="1"/>
          </p:cNvPicPr>
          <p:nvPr>
            <p:ph idx="1"/>
          </p:nvPr>
        </p:nvPicPr>
        <p:blipFill>
          <a:blip r:embed="rId2"/>
          <a:stretch>
            <a:fillRect/>
          </a:stretch>
        </p:blipFill>
        <p:spPr>
          <a:xfrm>
            <a:off x="947956" y="1476164"/>
            <a:ext cx="3296873" cy="5131321"/>
          </a:xfrm>
        </p:spPr>
      </p:pic>
      <p:pic>
        <p:nvPicPr>
          <p:cNvPr id="7" name="Billede 6">
            <a:extLst>
              <a:ext uri="{FF2B5EF4-FFF2-40B4-BE49-F238E27FC236}">
                <a16:creationId xmlns:a16="http://schemas.microsoft.com/office/drawing/2014/main" id="{C1ABB7FD-C9C3-4794-8B15-A9A3C251298A}"/>
              </a:ext>
            </a:extLst>
          </p:cNvPr>
          <p:cNvPicPr>
            <a:picLocks noChangeAspect="1"/>
          </p:cNvPicPr>
          <p:nvPr/>
        </p:nvPicPr>
        <p:blipFill>
          <a:blip r:embed="rId3"/>
          <a:stretch>
            <a:fillRect/>
          </a:stretch>
        </p:blipFill>
        <p:spPr>
          <a:xfrm>
            <a:off x="4644422" y="1476164"/>
            <a:ext cx="3430095" cy="5123085"/>
          </a:xfrm>
          <a:prstGeom prst="rect">
            <a:avLst/>
          </a:prstGeom>
        </p:spPr>
      </p:pic>
      <p:pic>
        <p:nvPicPr>
          <p:cNvPr id="4" name="Billede 3">
            <a:extLst>
              <a:ext uri="{FF2B5EF4-FFF2-40B4-BE49-F238E27FC236}">
                <a16:creationId xmlns:a16="http://schemas.microsoft.com/office/drawing/2014/main" id="{1695B6BA-697D-49A8-8C44-B340AA4E2F83}"/>
              </a:ext>
            </a:extLst>
          </p:cNvPr>
          <p:cNvPicPr>
            <a:picLocks noChangeAspect="1"/>
          </p:cNvPicPr>
          <p:nvPr/>
        </p:nvPicPr>
        <p:blipFill>
          <a:blip r:embed="rId4"/>
          <a:stretch>
            <a:fillRect/>
          </a:stretch>
        </p:blipFill>
        <p:spPr>
          <a:xfrm>
            <a:off x="8380337" y="1482563"/>
            <a:ext cx="3430095" cy="5124922"/>
          </a:xfrm>
          <a:prstGeom prst="rect">
            <a:avLst/>
          </a:prstGeom>
        </p:spPr>
      </p:pic>
    </p:spTree>
    <p:extLst>
      <p:ext uri="{BB962C8B-B14F-4D97-AF65-F5344CB8AC3E}">
        <p14:creationId xmlns:p14="http://schemas.microsoft.com/office/powerpoint/2010/main" val="352613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BFE3618-8387-4153-870E-99EA1B9784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99A42A-5548-4BB8-9115-A05821C360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a:extLst>
              <a:ext uri="{FF2B5EF4-FFF2-40B4-BE49-F238E27FC236}">
                <a16:creationId xmlns:a16="http://schemas.microsoft.com/office/drawing/2014/main" id="{D49441E5-946F-46B3-BDD2-BAD08853236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ladsholder til indhold 4">
            <a:extLst>
              <a:ext uri="{FF2B5EF4-FFF2-40B4-BE49-F238E27FC236}">
                <a16:creationId xmlns:a16="http://schemas.microsoft.com/office/drawing/2014/main" id="{E30C5318-9185-4F26-84F7-F075D184F9FC}"/>
              </a:ext>
            </a:extLst>
          </p:cNvPr>
          <p:cNvPicPr>
            <a:picLocks noChangeAspect="1"/>
          </p:cNvPicPr>
          <p:nvPr/>
        </p:nvPicPr>
        <p:blipFill>
          <a:blip r:embed="rId2"/>
          <a:stretch>
            <a:fillRect/>
          </a:stretch>
        </p:blipFill>
        <p:spPr>
          <a:xfrm>
            <a:off x="4729169" y="640080"/>
            <a:ext cx="6734324" cy="5252773"/>
          </a:xfrm>
          <a:prstGeom prst="rect">
            <a:avLst/>
          </a:prstGeom>
        </p:spPr>
      </p:pic>
      <p:sp>
        <p:nvSpPr>
          <p:cNvPr id="10" name="Content Placeholder 9"/>
          <p:cNvSpPr>
            <a:spLocks noGrp="1"/>
          </p:cNvSpPr>
          <p:nvPr>
            <p:ph idx="1"/>
          </p:nvPr>
        </p:nvSpPr>
        <p:spPr>
          <a:xfrm>
            <a:off x="649225" y="2052735"/>
            <a:ext cx="3650278" cy="3840118"/>
          </a:xfrm>
        </p:spPr>
        <p:txBody>
          <a:bodyPr>
            <a:normAutofit/>
          </a:bodyPr>
          <a:lstStyle/>
          <a:p>
            <a:pPr marL="0" indent="0">
              <a:buNone/>
            </a:pPr>
            <a:r>
              <a:rPr lang="en-US" sz="2400" dirty="0" err="1"/>
              <a:t>Blegdamsvejens</a:t>
            </a:r>
            <a:r>
              <a:rPr lang="en-US" sz="2400" dirty="0"/>
              <a:t> Skole. </a:t>
            </a:r>
            <a:r>
              <a:rPr lang="en-US" sz="2400" dirty="0" err="1"/>
              <a:t>Pennetegning</a:t>
            </a:r>
            <a:r>
              <a:rPr lang="en-US" sz="2400" dirty="0"/>
              <a:t> </a:t>
            </a:r>
            <a:r>
              <a:rPr lang="en-US" sz="2400" dirty="0" err="1"/>
              <a:t>af</a:t>
            </a:r>
            <a:r>
              <a:rPr lang="en-US" sz="2400" dirty="0"/>
              <a:t> façade mod </a:t>
            </a:r>
            <a:r>
              <a:rPr lang="en-US" sz="2400" dirty="0" err="1"/>
              <a:t>Blegdamsvej</a:t>
            </a:r>
            <a:r>
              <a:rPr lang="en-US" sz="2400" dirty="0"/>
              <a:t>. </a:t>
            </a:r>
            <a:r>
              <a:rPr lang="en-US" sz="2400" dirty="0" err="1"/>
              <a:t>Bygningen</a:t>
            </a:r>
            <a:r>
              <a:rPr lang="en-US" sz="2400" dirty="0"/>
              <a:t>, der </a:t>
            </a:r>
            <a:r>
              <a:rPr lang="en-US" sz="2400" dirty="0" err="1"/>
              <a:t>er</a:t>
            </a:r>
            <a:r>
              <a:rPr lang="en-US" sz="2400" dirty="0"/>
              <a:t> </a:t>
            </a:r>
            <a:r>
              <a:rPr lang="en-US" sz="2400" dirty="0" err="1"/>
              <a:t>beliggende</a:t>
            </a:r>
            <a:r>
              <a:rPr lang="en-US" sz="2400" dirty="0"/>
              <a:t> over for </a:t>
            </a:r>
            <a:r>
              <a:rPr lang="en-US" sz="2400" dirty="0" err="1"/>
              <a:t>Rigshospitalets</a:t>
            </a:r>
            <a:r>
              <a:rPr lang="en-US" sz="2400" dirty="0"/>
              <a:t> </a:t>
            </a:r>
            <a:r>
              <a:rPr lang="en-US" sz="2400" dirty="0" err="1"/>
              <a:t>hovedindgang</a:t>
            </a:r>
            <a:r>
              <a:rPr lang="en-US" sz="2400" dirty="0"/>
              <a:t>, </a:t>
            </a:r>
            <a:r>
              <a:rPr lang="en-US" sz="2400" dirty="0" err="1"/>
              <a:t>bruges</a:t>
            </a:r>
            <a:r>
              <a:rPr lang="en-US" sz="2400" dirty="0"/>
              <a:t> I </a:t>
            </a:r>
            <a:r>
              <a:rPr lang="en-US" sz="2400" dirty="0" err="1"/>
              <a:t>dag</a:t>
            </a:r>
            <a:r>
              <a:rPr lang="en-US" sz="2400" dirty="0"/>
              <a:t> </a:t>
            </a:r>
            <a:r>
              <a:rPr lang="en-US" sz="2400" dirty="0" err="1"/>
              <a:t>til</a:t>
            </a:r>
            <a:r>
              <a:rPr lang="en-US" sz="2400" dirty="0"/>
              <a:t> administration. </a:t>
            </a:r>
            <a:r>
              <a:rPr lang="en-US" sz="2400" dirty="0" err="1"/>
              <a:t>Tegnet</a:t>
            </a:r>
            <a:r>
              <a:rPr lang="en-US" sz="2400" dirty="0"/>
              <a:t> 1893</a:t>
            </a:r>
          </a:p>
        </p:txBody>
      </p:sp>
    </p:spTree>
    <p:extLst>
      <p:ext uri="{BB962C8B-B14F-4D97-AF65-F5344CB8AC3E}">
        <p14:creationId xmlns:p14="http://schemas.microsoft.com/office/powerpoint/2010/main" val="279231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BD30EA2-8070-48EC-BC41-2869CA1A91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40D12C-3EB2-43EA-A6B2-81D1325190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a:extLst>
              <a:ext uri="{FF2B5EF4-FFF2-40B4-BE49-F238E27FC236}">
                <a16:creationId xmlns:a16="http://schemas.microsoft.com/office/drawing/2014/main" id="{A796071E-2EB3-4DB7-AC56-CCD9693498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ladsholder til indhold 4">
            <a:extLst>
              <a:ext uri="{FF2B5EF4-FFF2-40B4-BE49-F238E27FC236}">
                <a16:creationId xmlns:a16="http://schemas.microsoft.com/office/drawing/2014/main" id="{27048924-7432-4397-9708-5934A430A7F1}"/>
              </a:ext>
            </a:extLst>
          </p:cNvPr>
          <p:cNvPicPr>
            <a:picLocks noChangeAspect="1"/>
          </p:cNvPicPr>
          <p:nvPr/>
        </p:nvPicPr>
        <p:blipFill rotWithShape="1">
          <a:blip r:embed="rId2"/>
          <a:srcRect l="3126" r="3548" b="1"/>
          <a:stretch/>
        </p:blipFill>
        <p:spPr>
          <a:xfrm>
            <a:off x="4189445" y="464259"/>
            <a:ext cx="7849399" cy="5929482"/>
          </a:xfrm>
          <a:prstGeom prst="rect">
            <a:avLst/>
          </a:prstGeom>
        </p:spPr>
      </p:pic>
      <p:sp>
        <p:nvSpPr>
          <p:cNvPr id="10" name="Content Placeholder 9"/>
          <p:cNvSpPr>
            <a:spLocks noGrp="1"/>
          </p:cNvSpPr>
          <p:nvPr>
            <p:ph idx="1"/>
          </p:nvPr>
        </p:nvSpPr>
        <p:spPr>
          <a:xfrm>
            <a:off x="649225" y="640080"/>
            <a:ext cx="3650278" cy="5927420"/>
          </a:xfrm>
        </p:spPr>
        <p:txBody>
          <a:bodyPr>
            <a:noAutofit/>
          </a:bodyPr>
          <a:lstStyle/>
          <a:p>
            <a:pPr marL="0" indent="0">
              <a:buNone/>
            </a:pPr>
            <a:r>
              <a:rPr lang="en-US" sz="2000" i="1" dirty="0" err="1"/>
              <a:t>Efterslægtsselskabets</a:t>
            </a:r>
            <a:r>
              <a:rPr lang="en-US" sz="2000" i="1" dirty="0"/>
              <a:t> Skole </a:t>
            </a:r>
            <a:r>
              <a:rPr lang="en-US" sz="2000" dirty="0" err="1"/>
              <a:t>befinder</a:t>
            </a:r>
            <a:r>
              <a:rPr lang="en-US" sz="2000" dirty="0"/>
              <a:t> sig </a:t>
            </a:r>
            <a:r>
              <a:rPr lang="en-US" sz="2000" dirty="0" err="1"/>
              <a:t>fra</a:t>
            </a:r>
            <a:r>
              <a:rPr lang="en-US" sz="2000" dirty="0"/>
              <a:t> 1790 </a:t>
            </a:r>
            <a:r>
              <a:rPr lang="en-US" sz="2000" dirty="0" err="1"/>
              <a:t>til</a:t>
            </a:r>
            <a:r>
              <a:rPr lang="en-US" sz="2000" dirty="0"/>
              <a:t> 1913 I den </a:t>
            </a:r>
            <a:r>
              <a:rPr lang="en-US" sz="2000" dirty="0" err="1"/>
              <a:t>smukke</a:t>
            </a:r>
            <a:r>
              <a:rPr lang="en-US" sz="2000" dirty="0"/>
              <a:t> </a:t>
            </a:r>
            <a:r>
              <a:rPr lang="en-US" sz="2000" dirty="0" err="1"/>
              <a:t>renæssancebygning</a:t>
            </a:r>
            <a:r>
              <a:rPr lang="en-US" sz="2000" dirty="0"/>
              <a:t>, der </a:t>
            </a:r>
            <a:r>
              <a:rPr lang="en-US" sz="2000" dirty="0" err="1"/>
              <a:t>ses</a:t>
            </a:r>
            <a:r>
              <a:rPr lang="en-US" sz="2000" dirty="0"/>
              <a:t> </a:t>
            </a:r>
            <a:r>
              <a:rPr lang="en-US" sz="2000" dirty="0" err="1"/>
              <a:t>som</a:t>
            </a:r>
            <a:r>
              <a:rPr lang="en-US" sz="2000" dirty="0"/>
              <a:t> </a:t>
            </a:r>
            <a:r>
              <a:rPr lang="en-US" sz="2000" dirty="0" err="1"/>
              <a:t>det</a:t>
            </a:r>
            <a:r>
              <a:rPr lang="en-US" sz="2000" dirty="0"/>
              <a:t> </a:t>
            </a:r>
            <a:r>
              <a:rPr lang="en-US" sz="2000" dirty="0" err="1"/>
              <a:t>sjette</a:t>
            </a:r>
            <a:r>
              <a:rPr lang="en-US" sz="2000" dirty="0"/>
              <a:t> </a:t>
            </a:r>
            <a:r>
              <a:rPr lang="en-US" sz="2000" dirty="0" err="1"/>
              <a:t>hus</a:t>
            </a:r>
            <a:r>
              <a:rPr lang="en-US" sz="2000" dirty="0"/>
              <a:t> </a:t>
            </a:r>
            <a:r>
              <a:rPr lang="en-US" sz="2000" dirty="0" err="1"/>
              <a:t>på</a:t>
            </a:r>
            <a:r>
              <a:rPr lang="en-US" sz="2000" dirty="0"/>
              <a:t> </a:t>
            </a:r>
            <a:r>
              <a:rPr lang="en-US" sz="2000" dirty="0" err="1"/>
              <a:t>venstre</a:t>
            </a:r>
            <a:r>
              <a:rPr lang="en-US" sz="2000" dirty="0"/>
              <a:t> side. </a:t>
            </a:r>
            <a:r>
              <a:rPr lang="en-US" sz="2000" dirty="0" err="1"/>
              <a:t>Det</a:t>
            </a:r>
            <a:r>
              <a:rPr lang="en-US" sz="2000" dirty="0"/>
              <a:t> store, </a:t>
            </a:r>
            <a:r>
              <a:rPr lang="en-US" sz="2000" dirty="0" err="1"/>
              <a:t>hvide</a:t>
            </a:r>
            <a:r>
              <a:rPr lang="en-US" sz="2000" dirty="0"/>
              <a:t> </a:t>
            </a:r>
            <a:r>
              <a:rPr lang="en-US" sz="2000" dirty="0" err="1"/>
              <a:t>hus</a:t>
            </a:r>
            <a:r>
              <a:rPr lang="en-US" sz="2000" dirty="0"/>
              <a:t> </a:t>
            </a:r>
            <a:r>
              <a:rPr lang="en-US" sz="2000" dirty="0" err="1"/>
              <a:t>efter</a:t>
            </a:r>
            <a:r>
              <a:rPr lang="en-US" sz="2000" dirty="0"/>
              <a:t> </a:t>
            </a:r>
            <a:r>
              <a:rPr lang="en-US" sz="2000" dirty="0" err="1"/>
              <a:t>skolen</a:t>
            </a:r>
            <a:r>
              <a:rPr lang="en-US" sz="2000" dirty="0"/>
              <a:t> </a:t>
            </a:r>
            <a:r>
              <a:rPr lang="en-US" sz="2000" dirty="0" err="1"/>
              <a:t>er</a:t>
            </a:r>
            <a:r>
              <a:rPr lang="en-US" sz="2000" dirty="0"/>
              <a:t> </a:t>
            </a:r>
            <a:r>
              <a:rPr lang="en-US" sz="2000" dirty="0" err="1"/>
              <a:t>grosserer</a:t>
            </a:r>
            <a:r>
              <a:rPr lang="en-US" sz="2000" dirty="0"/>
              <a:t> A. C. </a:t>
            </a:r>
            <a:r>
              <a:rPr lang="en-US" sz="2000" dirty="0" err="1"/>
              <a:t>Illums</a:t>
            </a:r>
            <a:r>
              <a:rPr lang="en-US" sz="2000" dirty="0"/>
              <a:t> </a:t>
            </a:r>
            <a:r>
              <a:rPr lang="en-US" sz="2000" dirty="0" err="1"/>
              <a:t>forretning</a:t>
            </a:r>
            <a:r>
              <a:rPr lang="en-US" sz="2000" dirty="0"/>
              <a:t> med </a:t>
            </a:r>
            <a:r>
              <a:rPr lang="en-US" sz="2000" dirty="0" err="1"/>
              <a:t>syartikler</a:t>
            </a:r>
            <a:r>
              <a:rPr lang="en-US" sz="2000" dirty="0"/>
              <a:t> og </a:t>
            </a:r>
            <a:r>
              <a:rPr lang="en-US" sz="2000" dirty="0" err="1"/>
              <a:t>kjoletilbehør</a:t>
            </a:r>
            <a:r>
              <a:rPr lang="en-US" sz="2000" dirty="0"/>
              <a:t>.</a:t>
            </a:r>
          </a:p>
          <a:p>
            <a:pPr marL="0" indent="0">
              <a:buNone/>
            </a:pPr>
            <a:r>
              <a:rPr lang="en-US" sz="2000" dirty="0"/>
              <a:t>I 1913 </a:t>
            </a:r>
            <a:r>
              <a:rPr lang="en-US" sz="2000" dirty="0" err="1"/>
              <a:t>køber</a:t>
            </a:r>
            <a:r>
              <a:rPr lang="en-US" sz="2000" dirty="0"/>
              <a:t> </a:t>
            </a:r>
            <a:r>
              <a:rPr lang="en-US" sz="2000" dirty="0" err="1"/>
              <a:t>Illum</a:t>
            </a:r>
            <a:r>
              <a:rPr lang="en-US" sz="2000" dirty="0"/>
              <a:t> </a:t>
            </a:r>
            <a:r>
              <a:rPr lang="en-US" sz="2000" dirty="0" err="1"/>
              <a:t>bl.a</a:t>
            </a:r>
            <a:r>
              <a:rPr lang="en-US" sz="2000" dirty="0"/>
              <a:t>. </a:t>
            </a:r>
            <a:r>
              <a:rPr lang="en-US" sz="2000" dirty="0" err="1"/>
              <a:t>skolebygningen</a:t>
            </a:r>
            <a:r>
              <a:rPr lang="en-US" sz="2000" dirty="0"/>
              <a:t>, river den </a:t>
            </a:r>
            <a:r>
              <a:rPr lang="en-US" sz="2000" dirty="0" err="1"/>
              <a:t>ned</a:t>
            </a:r>
            <a:r>
              <a:rPr lang="en-US" sz="2000" dirty="0"/>
              <a:t> og </a:t>
            </a:r>
            <a:r>
              <a:rPr lang="en-US" sz="2000" dirty="0" err="1"/>
              <a:t>bygger</a:t>
            </a:r>
            <a:r>
              <a:rPr lang="en-US" sz="2000" dirty="0"/>
              <a:t> det </a:t>
            </a:r>
            <a:r>
              <a:rPr lang="en-US" sz="2000" dirty="0" err="1"/>
              <a:t>nuværende</a:t>
            </a:r>
            <a:r>
              <a:rPr lang="en-US" sz="2000" dirty="0"/>
              <a:t> Illum……..</a:t>
            </a:r>
          </a:p>
          <a:p>
            <a:pPr marL="0" indent="0">
              <a:buNone/>
            </a:pPr>
            <a:r>
              <a:rPr lang="en-US" sz="1600" b="1" i="1">
                <a:hlinkClick r:id="rId3"/>
              </a:rPr>
              <a:t>www.</a:t>
            </a:r>
            <a:r>
              <a:rPr lang="en-US" sz="1600" b="1" i="1" dirty="0">
                <a:hlinkClick r:id="rId3"/>
              </a:rPr>
              <a:t>k</a:t>
            </a:r>
            <a:r>
              <a:rPr lang="en-US" sz="1600" b="1" i="1">
                <a:hlinkClick r:id="rId3"/>
              </a:rPr>
              <a:t>bhbilleder.dk</a:t>
            </a:r>
            <a:endParaRPr lang="en-US" sz="1600" b="1" i="1"/>
          </a:p>
          <a:p>
            <a:pPr marL="0" indent="0">
              <a:buNone/>
            </a:pPr>
            <a:endParaRPr lang="en-US" sz="1600" b="1" i="1" dirty="0"/>
          </a:p>
        </p:txBody>
      </p:sp>
    </p:spTree>
    <p:extLst>
      <p:ext uri="{BB962C8B-B14F-4D97-AF65-F5344CB8AC3E}">
        <p14:creationId xmlns:p14="http://schemas.microsoft.com/office/powerpoint/2010/main" val="1502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udendørs, vej, træ, bygning&#10;&#10;Beskrivelse, der er oprettet med meget høj sikkerhed">
            <a:extLst>
              <a:ext uri="{FF2B5EF4-FFF2-40B4-BE49-F238E27FC236}">
                <a16:creationId xmlns:a16="http://schemas.microsoft.com/office/drawing/2014/main" id="{3BC755B0-9957-4B49-8AE3-6F88424772F8}"/>
              </a:ext>
            </a:extLst>
          </p:cNvPr>
          <p:cNvPicPr>
            <a:picLocks noGrp="1" noChangeAspect="1"/>
          </p:cNvPicPr>
          <p:nvPr>
            <p:ph idx="1"/>
          </p:nvPr>
        </p:nvPicPr>
        <p:blipFill>
          <a:blip r:embed="rId2"/>
          <a:stretch>
            <a:fillRect/>
          </a:stretch>
        </p:blipFill>
        <p:spPr>
          <a:xfrm>
            <a:off x="7203233" y="289249"/>
            <a:ext cx="4676255" cy="6355684"/>
          </a:xfrm>
        </p:spPr>
      </p:pic>
      <p:sp>
        <p:nvSpPr>
          <p:cNvPr id="6" name="Rektangel 5">
            <a:extLst>
              <a:ext uri="{FF2B5EF4-FFF2-40B4-BE49-F238E27FC236}">
                <a16:creationId xmlns:a16="http://schemas.microsoft.com/office/drawing/2014/main" id="{AD61CB96-751E-477B-932D-20EE52E05D65}"/>
              </a:ext>
            </a:extLst>
          </p:cNvPr>
          <p:cNvSpPr/>
          <p:nvPr/>
        </p:nvSpPr>
        <p:spPr>
          <a:xfrm>
            <a:off x="1107233" y="3077097"/>
            <a:ext cx="6096000" cy="3567836"/>
          </a:xfrm>
          <a:prstGeom prst="rect">
            <a:avLst/>
          </a:prstGeom>
        </p:spPr>
        <p:txBody>
          <a:bodyPr>
            <a:spAutoFit/>
          </a:bodyPr>
          <a:lstStyle/>
          <a:p>
            <a:pPr>
              <a:lnSpc>
                <a:spcPct val="115000"/>
              </a:lnSpc>
              <a:spcAft>
                <a:spcPts val="800"/>
              </a:spcAft>
            </a:pPr>
            <a:r>
              <a:rPr lang="da-DK" sz="2400" b="1" i="1" dirty="0">
                <a:solidFill>
                  <a:srgbClr val="404040"/>
                </a:solidFill>
                <a:latin typeface="Calibri" panose="020F0502020204030204" pitchFamily="34" charset="0"/>
                <a:ea typeface="Calibri" panose="020F0502020204030204" pitchFamily="34" charset="0"/>
                <a:cs typeface="Calibri" panose="020F0502020204030204" pitchFamily="34" charset="0"/>
              </a:rPr>
              <a:t>Den franske skole på Frederiksberg Allé i København brændte efter et engelsk fejlbombardement. Et af de bombefly, som skulle angribe Shellhuset, styrtede ned ved skolen, og flere af de efterfølgende forvekslede røgen fra nedstyrtningsstedet med bombemålet. 21. marts 1945</a:t>
            </a:r>
            <a:endParaRPr lang="da-DK"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da-DK" sz="2400" b="1" i="1" dirty="0">
                <a:latin typeface="Calibri" panose="020F0502020204030204" pitchFamily="34" charset="0"/>
                <a:ea typeface="Calibri" panose="020F0502020204030204" pitchFamily="34" charset="0"/>
                <a:cs typeface="Calibri" panose="020F0502020204030204" pitchFamily="34" charset="0"/>
              </a:rPr>
              <a:t>Fotograf ukendt, Nationalmuseet</a:t>
            </a:r>
            <a:endParaRPr lang="da-DK"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10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D30EA2-8070-48EC-BC41-2869CA1A91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40D12C-3EB2-43EA-A6B2-81D1325190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A796071E-2EB3-4DB7-AC56-CCD9693498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58285F7D-958A-42EA-81CD-4638562207A1}"/>
              </a:ext>
            </a:extLst>
          </p:cNvPr>
          <p:cNvSpPr>
            <a:spLocks noGrp="1"/>
          </p:cNvSpPr>
          <p:nvPr>
            <p:ph idx="1"/>
          </p:nvPr>
        </p:nvSpPr>
        <p:spPr>
          <a:xfrm>
            <a:off x="533193" y="2118049"/>
            <a:ext cx="2952391" cy="3368351"/>
          </a:xfrm>
        </p:spPr>
        <p:txBody>
          <a:bodyPr>
            <a:normAutofit lnSpcReduction="10000"/>
          </a:bodyPr>
          <a:lstStyle/>
          <a:p>
            <a:pPr marL="0" indent="0">
              <a:buNone/>
            </a:pPr>
            <a:r>
              <a:rPr lang="da-DK" sz="2400" dirty="0"/>
              <a:t>Kort over St. Croix, 1907. </a:t>
            </a:r>
          </a:p>
          <a:p>
            <a:pPr marL="0" indent="0">
              <a:buNone/>
            </a:pPr>
            <a:r>
              <a:rPr lang="da-DK" sz="2400" i="1" dirty="0" err="1"/>
              <a:t>Recoveryhill</a:t>
            </a:r>
            <a:r>
              <a:rPr lang="da-DK" sz="2400" dirty="0"/>
              <a:t> er angivet skråt nedenfor til højre for </a:t>
            </a:r>
            <a:r>
              <a:rPr lang="da-DK" sz="2400" dirty="0" err="1"/>
              <a:t>Christiansted</a:t>
            </a:r>
            <a:r>
              <a:rPr lang="da-DK" sz="2400" dirty="0"/>
              <a:t>. </a:t>
            </a:r>
          </a:p>
          <a:p>
            <a:pPr marL="0" indent="0">
              <a:buNone/>
            </a:pPr>
            <a:r>
              <a:rPr lang="da-DK" sz="2400" dirty="0"/>
              <a:t>Kortsamlingen, Det Kongelige Bibliotek</a:t>
            </a:r>
          </a:p>
        </p:txBody>
      </p:sp>
      <p:pic>
        <p:nvPicPr>
          <p:cNvPr id="6" name="Billede 5">
            <a:extLst>
              <a:ext uri="{FF2B5EF4-FFF2-40B4-BE49-F238E27FC236}">
                <a16:creationId xmlns:a16="http://schemas.microsoft.com/office/drawing/2014/main" id="{8F0FF53C-B01F-4A2C-9D3C-565F7295407C}"/>
              </a:ext>
            </a:extLst>
          </p:cNvPr>
          <p:cNvPicPr>
            <a:picLocks noChangeAspect="1"/>
          </p:cNvPicPr>
          <p:nvPr/>
        </p:nvPicPr>
        <p:blipFill>
          <a:blip r:embed="rId2"/>
          <a:stretch>
            <a:fillRect/>
          </a:stretch>
        </p:blipFill>
        <p:spPr>
          <a:xfrm>
            <a:off x="3485584" y="531571"/>
            <a:ext cx="8476813" cy="4954829"/>
          </a:xfrm>
          <a:prstGeom prst="rect">
            <a:avLst/>
          </a:prstGeom>
        </p:spPr>
      </p:pic>
    </p:spTree>
    <p:extLst>
      <p:ext uri="{BB962C8B-B14F-4D97-AF65-F5344CB8AC3E}">
        <p14:creationId xmlns:p14="http://schemas.microsoft.com/office/powerpoint/2010/main" val="105262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13E2C-628A-415B-B642-00C2FB09DB2F}"/>
              </a:ext>
            </a:extLst>
          </p:cNvPr>
          <p:cNvSpPr>
            <a:spLocks noGrp="1"/>
          </p:cNvSpPr>
          <p:nvPr>
            <p:ph type="title"/>
          </p:nvPr>
        </p:nvSpPr>
        <p:spPr>
          <a:xfrm>
            <a:off x="494522" y="1791478"/>
            <a:ext cx="2892490" cy="4627981"/>
          </a:xfrm>
        </p:spPr>
        <p:txBody>
          <a:bodyPr>
            <a:normAutofit/>
          </a:bodyPr>
          <a:lstStyle/>
          <a:p>
            <a:r>
              <a:rPr lang="da-DK" sz="2400" dirty="0"/>
              <a:t>Omslagsillustration baggrund: Glostrup, Vallensbæk og Vridsløselille i slutningen af 1800-tallet. </a:t>
            </a:r>
            <a:br>
              <a:rPr lang="da-DK" sz="2400" dirty="0"/>
            </a:br>
            <a:br>
              <a:rPr lang="da-DK" sz="2400" dirty="0"/>
            </a:br>
            <a:r>
              <a:rPr lang="da-DK" sz="2400" dirty="0"/>
              <a:t>Udsnit af kort, Høje Målebordsblade 1842-1899</a:t>
            </a:r>
          </a:p>
        </p:txBody>
      </p:sp>
      <p:pic>
        <p:nvPicPr>
          <p:cNvPr id="5" name="Pladsholder til indhold 4" descr="Et billede, der indeholder tekst, kort&#10;&#10;Beskrivelse, der er oprettet med meget høj sikkerhed">
            <a:extLst>
              <a:ext uri="{FF2B5EF4-FFF2-40B4-BE49-F238E27FC236}">
                <a16:creationId xmlns:a16="http://schemas.microsoft.com/office/drawing/2014/main" id="{9C3AC714-D97F-4509-BDB0-A032C4E4DBBE}"/>
              </a:ext>
            </a:extLst>
          </p:cNvPr>
          <p:cNvPicPr>
            <a:picLocks noGrp="1" noChangeAspect="1"/>
          </p:cNvPicPr>
          <p:nvPr>
            <p:ph idx="1"/>
          </p:nvPr>
        </p:nvPicPr>
        <p:blipFill>
          <a:blip r:embed="rId2"/>
          <a:stretch>
            <a:fillRect/>
          </a:stretch>
        </p:blipFill>
        <p:spPr>
          <a:xfrm>
            <a:off x="3532054" y="624109"/>
            <a:ext cx="8498994" cy="5795351"/>
          </a:xfrm>
        </p:spPr>
      </p:pic>
    </p:spTree>
    <p:extLst>
      <p:ext uri="{BB962C8B-B14F-4D97-AF65-F5344CB8AC3E}">
        <p14:creationId xmlns:p14="http://schemas.microsoft.com/office/powerpoint/2010/main" val="23757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F0908-3634-4D07-98A6-AF873BD13BE2}"/>
              </a:ext>
            </a:extLst>
          </p:cNvPr>
          <p:cNvSpPr>
            <a:spLocks noGrp="1"/>
          </p:cNvSpPr>
          <p:nvPr>
            <p:ph type="title"/>
          </p:nvPr>
        </p:nvSpPr>
        <p:spPr/>
        <p:txBody>
          <a:bodyPr>
            <a:noAutofit/>
          </a:bodyPr>
          <a:lstStyle/>
          <a:p>
            <a:r>
              <a:rPr lang="da-DK" sz="4000" dirty="0"/>
              <a:t>Så er det nu, </a:t>
            </a:r>
            <a:r>
              <a:rPr lang="da-DK" sz="2400" dirty="0"/>
              <a:t>du skal vurdere:</a:t>
            </a:r>
            <a:br>
              <a:rPr lang="da-DK" sz="2400" dirty="0"/>
            </a:br>
            <a:r>
              <a:rPr lang="da-DK" sz="2400" dirty="0"/>
              <a:t> </a:t>
            </a:r>
            <a:br>
              <a:rPr lang="da-DK" sz="2400" dirty="0"/>
            </a:br>
            <a:r>
              <a:rPr lang="da-DK" sz="2400" dirty="0"/>
              <a:t>- om du skal printe din fortælling ud og sætte den i en mappe </a:t>
            </a:r>
            <a:br>
              <a:rPr lang="da-DK" sz="2400" dirty="0"/>
            </a:br>
            <a:br>
              <a:rPr lang="da-DK" sz="2400" dirty="0"/>
            </a:br>
            <a:r>
              <a:rPr lang="da-DK" sz="2400" dirty="0"/>
              <a:t>eller:</a:t>
            </a:r>
            <a:br>
              <a:rPr lang="da-DK" sz="2400" dirty="0"/>
            </a:br>
            <a:r>
              <a:rPr lang="da-DK" sz="2400" dirty="0"/>
              <a:t>- om du skal få den trykt som bog</a:t>
            </a:r>
          </a:p>
        </p:txBody>
      </p:sp>
      <p:pic>
        <p:nvPicPr>
          <p:cNvPr id="4" name="Billede 3">
            <a:extLst>
              <a:ext uri="{FF2B5EF4-FFF2-40B4-BE49-F238E27FC236}">
                <a16:creationId xmlns:a16="http://schemas.microsoft.com/office/drawing/2014/main" id="{61BC9DCC-62F5-45BC-A916-A7163CE96826}"/>
              </a:ext>
            </a:extLst>
          </p:cNvPr>
          <p:cNvPicPr>
            <a:picLocks noChangeAspect="1"/>
          </p:cNvPicPr>
          <p:nvPr/>
        </p:nvPicPr>
        <p:blipFill>
          <a:blip r:embed="rId2"/>
          <a:stretch>
            <a:fillRect/>
          </a:stretch>
        </p:blipFill>
        <p:spPr>
          <a:xfrm>
            <a:off x="5548190" y="3662265"/>
            <a:ext cx="1514475" cy="2857500"/>
          </a:xfrm>
          <a:prstGeom prst="rect">
            <a:avLst/>
          </a:prstGeom>
        </p:spPr>
      </p:pic>
      <p:pic>
        <p:nvPicPr>
          <p:cNvPr id="6" name="Billede 5">
            <a:extLst>
              <a:ext uri="{FF2B5EF4-FFF2-40B4-BE49-F238E27FC236}">
                <a16:creationId xmlns:a16="http://schemas.microsoft.com/office/drawing/2014/main" id="{E15D07D8-0FCE-423F-AA91-4E8E528691FE}"/>
              </a:ext>
            </a:extLst>
          </p:cNvPr>
          <p:cNvPicPr>
            <a:picLocks noChangeAspect="1"/>
          </p:cNvPicPr>
          <p:nvPr/>
        </p:nvPicPr>
        <p:blipFill>
          <a:blip r:embed="rId3"/>
          <a:stretch>
            <a:fillRect/>
          </a:stretch>
        </p:blipFill>
        <p:spPr>
          <a:xfrm>
            <a:off x="8786172" y="3429000"/>
            <a:ext cx="2580696" cy="2857500"/>
          </a:xfrm>
          <a:prstGeom prst="rect">
            <a:avLst/>
          </a:prstGeom>
        </p:spPr>
      </p:pic>
    </p:spTree>
    <p:extLst>
      <p:ext uri="{BB962C8B-B14F-4D97-AF65-F5344CB8AC3E}">
        <p14:creationId xmlns:p14="http://schemas.microsoft.com/office/powerpoint/2010/main" val="86943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95B43-604B-4599-ADB5-9880BF78802A}"/>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11. Opsætning</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F8824662-9E8B-49D6-84F6-9267CBD7D9CF}"/>
              </a:ext>
            </a:extLst>
          </p:cNvPr>
          <p:cNvSpPr>
            <a:spLocks noGrp="1"/>
          </p:cNvSpPr>
          <p:nvPr>
            <p:ph idx="1"/>
          </p:nvPr>
        </p:nvSpPr>
        <p:spPr/>
        <p:txBody>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Sæt selv bogen op i Word (Se Toptryks vejledning)</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Sæt selv bogen op i Publisher</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Professionel opsætning i InDesign</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Overvejelse: ISBN?</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Eget forlag?</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Professionelt forlag</a:t>
            </a:r>
          </a:p>
          <a:p>
            <a:endParaRPr lang="da-DK" dirty="0"/>
          </a:p>
        </p:txBody>
      </p:sp>
    </p:spTree>
    <p:extLst>
      <p:ext uri="{BB962C8B-B14F-4D97-AF65-F5344CB8AC3E}">
        <p14:creationId xmlns:p14="http://schemas.microsoft.com/office/powerpoint/2010/main" val="142413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A3FF8-9C56-496E-AC5C-E8364B4EA145}"/>
              </a:ext>
            </a:extLst>
          </p:cNvPr>
          <p:cNvSpPr>
            <a:spLocks noGrp="1"/>
          </p:cNvSpPr>
          <p:nvPr>
            <p:ph type="title"/>
          </p:nvPr>
        </p:nvSpPr>
        <p:spPr>
          <a:xfrm>
            <a:off x="2357307" y="624110"/>
            <a:ext cx="9147306" cy="1280890"/>
          </a:xfrm>
        </p:spPr>
        <p:txBody>
          <a:bodyPr/>
          <a:lstStyle/>
          <a:p>
            <a:r>
              <a:rPr lang="da-DK" b="1" kern="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Sådan laver du det optimale manus i Word</a:t>
            </a:r>
            <a:endParaRPr lang="da-DK" dirty="0"/>
          </a:p>
        </p:txBody>
      </p:sp>
      <p:sp>
        <p:nvSpPr>
          <p:cNvPr id="3" name="Pladsholder til indhold 2">
            <a:extLst>
              <a:ext uri="{FF2B5EF4-FFF2-40B4-BE49-F238E27FC236}">
                <a16:creationId xmlns:a16="http://schemas.microsoft.com/office/drawing/2014/main" id="{8A7CDD4B-FDCD-46F7-8F22-E6A2D5D6606D}"/>
              </a:ext>
            </a:extLst>
          </p:cNvPr>
          <p:cNvSpPr>
            <a:spLocks noGrp="1"/>
          </p:cNvSpPr>
          <p:nvPr>
            <p:ph idx="1"/>
          </p:nvPr>
        </p:nvSpPr>
        <p:spPr>
          <a:xfrm>
            <a:off x="2473260" y="1501630"/>
            <a:ext cx="8915400" cy="5234730"/>
          </a:xfrm>
        </p:spPr>
        <p:txBody>
          <a:bodyPr>
            <a:normAutofit fontScale="25000" lnSpcReduction="20000"/>
          </a:bodyPr>
          <a:lstStyle/>
          <a:p>
            <a:pPr marL="0" indent="0">
              <a:lnSpc>
                <a:spcPct val="115000"/>
              </a:lnSpc>
              <a:spcBef>
                <a:spcPts val="2400"/>
              </a:spcBef>
              <a:buNone/>
            </a:pPr>
            <a:br>
              <a:rPr lang="da-DK" sz="2800" b="1" kern="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br>
            <a:r>
              <a:rPr lang="da-DK" sz="8000" dirty="0">
                <a:latin typeface="Calibri" panose="020F0502020204030204" pitchFamily="34" charset="0"/>
                <a:ea typeface="Calibri" panose="020F0502020204030204" pitchFamily="34" charset="0"/>
                <a:cs typeface="Times New Roman" panose="02020603050405020304" pitchFamily="18" charset="0"/>
              </a:rPr>
              <a:t>Sørg for at hele bogen er korrekturlæst grundigt - det er dyrt at rette senere</a:t>
            </a:r>
          </a:p>
          <a:p>
            <a:pPr lvl="0">
              <a:lnSpc>
                <a:spcPct val="115000"/>
              </a:lnSpc>
              <a:buFont typeface="Symbol" panose="05050102010706020507" pitchFamily="18" charset="2"/>
              <a:buChar char=""/>
              <a:tabLst>
                <a:tab pos="228600" algn="l"/>
              </a:tabLst>
            </a:pPr>
            <a:r>
              <a:rPr lang="da-DK" sz="8000" dirty="0">
                <a:latin typeface="Calibri" panose="020F0502020204030204" pitchFamily="34" charset="0"/>
                <a:ea typeface="Calibri" panose="020F0502020204030204" pitchFamily="34" charset="0"/>
                <a:cs typeface="Times New Roman" panose="02020603050405020304" pitchFamily="18" charset="0"/>
              </a:rPr>
              <a:t>Skriv din tekst i Word og </a:t>
            </a:r>
            <a:r>
              <a:rPr lang="da-DK" sz="8000" b="1" u="sng" dirty="0">
                <a:latin typeface="Calibri" panose="020F0502020204030204" pitchFamily="34" charset="0"/>
                <a:ea typeface="Calibri" panose="020F0502020204030204" pitchFamily="34" charset="0"/>
                <a:cs typeface="Times New Roman" panose="02020603050405020304" pitchFamily="18" charset="0"/>
              </a:rPr>
              <a:t>husk at anvende korrekte ”typografier”</a:t>
            </a:r>
            <a:r>
              <a:rPr lang="da-DK" sz="8000" dirty="0">
                <a:latin typeface="Calibri" panose="020F0502020204030204" pitchFamily="34" charset="0"/>
                <a:ea typeface="Calibri" panose="020F0502020204030204" pitchFamily="34" charset="0"/>
                <a:cs typeface="Times New Roman" panose="02020603050405020304" pitchFamily="18" charset="0"/>
              </a:rPr>
              <a:t> (se herunder) – er </a:t>
            </a:r>
            <a:r>
              <a:rPr lang="da-DK" sz="8000" b="1" u="sng" dirty="0">
                <a:latin typeface="Calibri" panose="020F0502020204030204" pitchFamily="34" charset="0"/>
                <a:ea typeface="Calibri" panose="020F0502020204030204" pitchFamily="34" charset="0"/>
                <a:cs typeface="Times New Roman" panose="02020603050405020304" pitchFamily="18" charset="0"/>
              </a:rPr>
              <a:t>meget vigtigt!</a:t>
            </a:r>
            <a:endParaRPr lang="da-DK" sz="80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buFont typeface="Symbol" panose="05050102010706020507" pitchFamily="18" charset="2"/>
              <a:buChar char=""/>
              <a:tabLst>
                <a:tab pos="228600" algn="l"/>
              </a:tabLst>
            </a:pPr>
            <a:r>
              <a:rPr lang="da-DK" sz="8000" dirty="0">
                <a:latin typeface="Calibri" panose="020F0502020204030204" pitchFamily="34" charset="0"/>
                <a:ea typeface="Calibri" panose="020F0502020204030204" pitchFamily="34" charset="0"/>
                <a:cs typeface="Times New Roman" panose="02020603050405020304" pitchFamily="18" charset="0"/>
              </a:rPr>
              <a:t>Placér dine højtopløste fotos på de rigtige steder i teksten og husk evt. billedtekster</a:t>
            </a:r>
          </a:p>
          <a:p>
            <a:pPr lvl="0">
              <a:lnSpc>
                <a:spcPct val="115000"/>
              </a:lnSpc>
              <a:buFont typeface="Symbol" panose="05050102010706020507" pitchFamily="18" charset="2"/>
              <a:buChar char=""/>
              <a:tabLst>
                <a:tab pos="228600" algn="l"/>
              </a:tabLst>
            </a:pPr>
            <a:r>
              <a:rPr lang="da-DK" sz="8000" dirty="0">
                <a:latin typeface="Calibri" panose="020F0502020204030204" pitchFamily="34" charset="0"/>
                <a:ea typeface="Calibri" panose="020F0502020204030204" pitchFamily="34" charset="0"/>
                <a:cs typeface="Times New Roman" panose="02020603050405020304" pitchFamily="18" charset="0"/>
              </a:rPr>
              <a:t>Du kan finde GRATIS </a:t>
            </a:r>
            <a:r>
              <a:rPr lang="da-DK" sz="8000" dirty="0" err="1">
                <a:latin typeface="Calibri" panose="020F0502020204030204" pitchFamily="34" charset="0"/>
                <a:ea typeface="Calibri" panose="020F0502020204030204" pitchFamily="34" charset="0"/>
                <a:cs typeface="Times New Roman" panose="02020603050405020304" pitchFamily="18" charset="0"/>
              </a:rPr>
              <a:t>Colourbox</a:t>
            </a:r>
            <a:r>
              <a:rPr lang="da-DK" sz="8000" dirty="0">
                <a:latin typeface="Calibri" panose="020F0502020204030204" pitchFamily="34" charset="0"/>
                <a:ea typeface="Calibri" panose="020F0502020204030204" pitchFamily="34" charset="0"/>
                <a:cs typeface="Times New Roman" panose="02020603050405020304" pitchFamily="18" charset="0"/>
              </a:rPr>
              <a:t> billeder og illustrationer på </a:t>
            </a:r>
            <a:r>
              <a:rPr lang="da-DK" sz="8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rPr>
              <a:t>http://pro.toptryk.dk/colourbox</a:t>
            </a:r>
            <a:endParaRPr lang="da-DK" sz="80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buFont typeface="Symbol" panose="05050102010706020507" pitchFamily="18" charset="2"/>
              <a:buChar char=""/>
              <a:tabLst>
                <a:tab pos="228600" algn="l"/>
              </a:tabLst>
            </a:pPr>
            <a:r>
              <a:rPr lang="da-DK" sz="8000" dirty="0">
                <a:latin typeface="Calibri" panose="020F0502020204030204" pitchFamily="34" charset="0"/>
                <a:ea typeface="Calibri" panose="020F0502020204030204" pitchFamily="34" charset="0"/>
                <a:cs typeface="Times New Roman" panose="02020603050405020304" pitchFamily="18" charset="0"/>
              </a:rPr>
              <a:t>Du modtager korrektur på e-mail og laver rettelser med Acrobat Reader (se side 2 i denne vejledning)</a:t>
            </a:r>
          </a:p>
          <a:p>
            <a:pPr lvl="0">
              <a:lnSpc>
                <a:spcPct val="115000"/>
              </a:lnSpc>
              <a:buFont typeface="Symbol" panose="05050102010706020507" pitchFamily="18" charset="2"/>
              <a:buChar char=""/>
              <a:tabLst>
                <a:tab pos="228600" algn="l"/>
              </a:tabLst>
            </a:pPr>
            <a:r>
              <a:rPr lang="da-DK" sz="8000" dirty="0">
                <a:latin typeface="Calibri" panose="020F0502020204030204" pitchFamily="34" charset="0"/>
                <a:ea typeface="Calibri" panose="020F0502020204030204" pitchFamily="34" charset="0"/>
                <a:cs typeface="Times New Roman" panose="02020603050405020304" pitchFamily="18" charset="0"/>
              </a:rPr>
              <a:t>Normalt er 2 korrekturgange inkluderet i layoutprisen</a:t>
            </a:r>
          </a:p>
          <a:p>
            <a:pPr lvl="0">
              <a:lnSpc>
                <a:spcPct val="115000"/>
              </a:lnSpc>
              <a:spcAft>
                <a:spcPts val="1000"/>
              </a:spcAft>
              <a:buFont typeface="Symbol" panose="05050102010706020507" pitchFamily="18" charset="2"/>
              <a:buChar char=""/>
              <a:tabLst>
                <a:tab pos="228600" algn="l"/>
              </a:tabLst>
            </a:pPr>
            <a:r>
              <a:rPr lang="da-DK" sz="8000" dirty="0">
                <a:latin typeface="Calibri" panose="020F0502020204030204" pitchFamily="34" charset="0"/>
                <a:ea typeface="Calibri" panose="020F0502020204030204" pitchFamily="34" charset="0"/>
                <a:cs typeface="Times New Roman" panose="02020603050405020304" pitchFamily="18" charset="0"/>
              </a:rPr>
              <a:t>Bestil en prøvebog på oplagspapir, hvis du vil sikre at både billeder og tekst er helt som ønsket</a:t>
            </a:r>
          </a:p>
          <a:p>
            <a:r>
              <a:rPr lang="da-DK" sz="8000" dirty="0">
                <a:latin typeface="Calibri" panose="020F0502020204030204" pitchFamily="34" charset="0"/>
                <a:ea typeface="Calibri" panose="020F0502020204030204" pitchFamily="34" charset="0"/>
                <a:cs typeface="Times New Roman" panose="02020603050405020304" pitchFamily="18" charset="0"/>
              </a:rPr>
              <a:t>Herefter mangler du blot at bestemme oplag og evt. udstyr til dit bogomslag – og herefter kan bogen trykkes</a:t>
            </a:r>
            <a:endParaRPr lang="da-DK" sz="8000" dirty="0"/>
          </a:p>
        </p:txBody>
      </p:sp>
    </p:spTree>
    <p:extLst>
      <p:ext uri="{BB962C8B-B14F-4D97-AF65-F5344CB8AC3E}">
        <p14:creationId xmlns:p14="http://schemas.microsoft.com/office/powerpoint/2010/main" val="393591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skærmbillede&#10;&#10;Beskrivelse, der er oprettet med meget høj sikkerhed">
            <a:extLst>
              <a:ext uri="{FF2B5EF4-FFF2-40B4-BE49-F238E27FC236}">
                <a16:creationId xmlns:a16="http://schemas.microsoft.com/office/drawing/2014/main" id="{1A214074-52B1-4B50-8A95-66298F6361E3}"/>
              </a:ext>
            </a:extLst>
          </p:cNvPr>
          <p:cNvPicPr>
            <a:picLocks noGrp="1" noChangeAspect="1"/>
          </p:cNvPicPr>
          <p:nvPr>
            <p:ph idx="1"/>
          </p:nvPr>
        </p:nvPicPr>
        <p:blipFill rotWithShape="1">
          <a:blip r:embed="rId2"/>
          <a:srcRect l="2180" t="14406" r="2803" b="4346"/>
          <a:stretch/>
        </p:blipFill>
        <p:spPr>
          <a:xfrm>
            <a:off x="286120" y="373224"/>
            <a:ext cx="11778362" cy="6111551"/>
          </a:xfrm>
        </p:spPr>
      </p:pic>
    </p:spTree>
    <p:extLst>
      <p:ext uri="{BB962C8B-B14F-4D97-AF65-F5344CB8AC3E}">
        <p14:creationId xmlns:p14="http://schemas.microsoft.com/office/powerpoint/2010/main" val="396065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BFE3618-8387-4153-870E-99EA1B9784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B99A42A-5548-4BB8-9115-A05821C360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1">
            <a:extLst>
              <a:ext uri="{FF2B5EF4-FFF2-40B4-BE49-F238E27FC236}">
                <a16:creationId xmlns:a16="http://schemas.microsoft.com/office/drawing/2014/main" id="{D49441E5-946F-46B3-BDD2-BAD08853236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ladsholder til indhold 7" descr="Et billede, der indeholder skærmbillede&#10;&#10;Beskrivelse, der er oprettet med meget høj sikkerhed">
            <a:extLst>
              <a:ext uri="{FF2B5EF4-FFF2-40B4-BE49-F238E27FC236}">
                <a16:creationId xmlns:a16="http://schemas.microsoft.com/office/drawing/2014/main" id="{78C18328-1B3C-42E9-AB8D-9F0A8CD727D8}"/>
              </a:ext>
            </a:extLst>
          </p:cNvPr>
          <p:cNvPicPr>
            <a:picLocks noChangeAspect="1"/>
          </p:cNvPicPr>
          <p:nvPr/>
        </p:nvPicPr>
        <p:blipFill rotWithShape="1">
          <a:blip r:embed="rId2"/>
          <a:srcRect l="29685" t="13664" r="30309" b="13237"/>
          <a:stretch/>
        </p:blipFill>
        <p:spPr>
          <a:xfrm>
            <a:off x="5540985" y="640080"/>
            <a:ext cx="5823701" cy="5985603"/>
          </a:xfrm>
          <a:prstGeom prst="rect">
            <a:avLst/>
          </a:prstGeom>
        </p:spPr>
      </p:pic>
      <p:sp>
        <p:nvSpPr>
          <p:cNvPr id="13" name="Content Placeholder 12"/>
          <p:cNvSpPr>
            <a:spLocks noGrp="1"/>
          </p:cNvSpPr>
          <p:nvPr>
            <p:ph idx="1"/>
          </p:nvPr>
        </p:nvSpPr>
        <p:spPr>
          <a:xfrm>
            <a:off x="2580662" y="640080"/>
            <a:ext cx="2280587" cy="1048139"/>
          </a:xfrm>
        </p:spPr>
        <p:txBody>
          <a:bodyPr>
            <a:normAutofit/>
          </a:bodyPr>
          <a:lstStyle/>
          <a:p>
            <a:pPr marL="0" indent="0">
              <a:buNone/>
            </a:pPr>
            <a:r>
              <a:rPr lang="en-US" sz="4000" dirty="0" err="1"/>
              <a:t>Omslag</a:t>
            </a:r>
            <a:endParaRPr lang="en-US" sz="4000" dirty="0"/>
          </a:p>
        </p:txBody>
      </p:sp>
    </p:spTree>
    <p:extLst>
      <p:ext uri="{BB962C8B-B14F-4D97-AF65-F5344CB8AC3E}">
        <p14:creationId xmlns:p14="http://schemas.microsoft.com/office/powerpoint/2010/main" val="414346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BBD9F-9F6F-4CA3-8684-9DAFC12F0F1B}"/>
              </a:ext>
            </a:extLst>
          </p:cNvPr>
          <p:cNvSpPr>
            <a:spLocks noGrp="1"/>
          </p:cNvSpPr>
          <p:nvPr>
            <p:ph type="title"/>
          </p:nvPr>
        </p:nvSpPr>
        <p:spPr/>
        <p:txBody>
          <a:bodyPr>
            <a:noAutofit/>
          </a:bodyPr>
          <a:lstStyle/>
          <a:p>
            <a:pPr marL="342900" lvl="0" indent="-342900">
              <a:spcBef>
                <a:spcPts val="1000"/>
              </a:spcBef>
              <a:buClr>
                <a:srgbClr val="E78712"/>
              </a:buClr>
              <a:buFont typeface="Wingdings 3" charset="2"/>
              <a:buChar char=""/>
            </a:pPr>
            <a:r>
              <a:rPr lang="da-DK" sz="4000" dirty="0">
                <a:solidFill>
                  <a:prstClr val="black">
                    <a:lumMod val="75000"/>
                    <a:lumOff val="25000"/>
                  </a:prstClr>
                </a:solidFill>
                <a:ea typeface="+mn-ea"/>
                <a:cs typeface="+mn-cs"/>
              </a:rPr>
              <a:t>1. Hvad er formålet med bogen, og   hvem henvender den sig til?</a:t>
            </a:r>
          </a:p>
        </p:txBody>
      </p:sp>
      <p:sp>
        <p:nvSpPr>
          <p:cNvPr id="3" name="Pladsholder til indhold 2">
            <a:extLst>
              <a:ext uri="{FF2B5EF4-FFF2-40B4-BE49-F238E27FC236}">
                <a16:creationId xmlns:a16="http://schemas.microsoft.com/office/drawing/2014/main" id="{CE48944E-53EC-4364-A810-7F16B2CA7E96}"/>
              </a:ext>
            </a:extLst>
          </p:cNvPr>
          <p:cNvSpPr>
            <a:spLocks noGrp="1"/>
          </p:cNvSpPr>
          <p:nvPr>
            <p:ph idx="1"/>
          </p:nvPr>
        </p:nvSpPr>
        <p:spPr/>
        <p:txBody>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Dig selv for at få samling på den viden, du har?</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Dine nærmeste/din nære familie?</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En større del af slægten, - også dem, du ikke ser eller mødes med?</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Offentligheden?</a:t>
            </a:r>
          </a:p>
          <a:p>
            <a:pPr>
              <a:lnSpc>
                <a:spcPct val="115000"/>
              </a:lnSpc>
              <a:spcAft>
                <a:spcPts val="800"/>
              </a:spcAft>
            </a:pPr>
            <a:r>
              <a:rPr lang="da-DK" sz="2400" dirty="0">
                <a:latin typeface="Calibri" panose="020F0502020204030204" pitchFamily="34" charset="0"/>
                <a:ea typeface="Calibri" panose="020F0502020204030204" pitchFamily="34" charset="0"/>
                <a:cs typeface="Times New Roman" panose="02020603050405020304" pitchFamily="18" charset="0"/>
              </a:rPr>
              <a:t>Hold dig målet og målgruppen for øje gennem hele projektet/processen!</a:t>
            </a:r>
          </a:p>
          <a:p>
            <a:endParaRPr lang="da-DK" dirty="0"/>
          </a:p>
        </p:txBody>
      </p:sp>
    </p:spTree>
    <p:extLst>
      <p:ext uri="{BB962C8B-B14F-4D97-AF65-F5344CB8AC3E}">
        <p14:creationId xmlns:p14="http://schemas.microsoft.com/office/powerpoint/2010/main" val="353339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4FDEF-CEA5-464C-8034-5BD6DC917D75}"/>
              </a:ext>
            </a:extLst>
          </p:cNvPr>
          <p:cNvSpPr>
            <a:spLocks noGrp="1"/>
          </p:cNvSpPr>
          <p:nvPr>
            <p:ph type="title"/>
          </p:nvPr>
        </p:nvSpPr>
        <p:spPr/>
        <p:txBody>
          <a:bodyPr/>
          <a:lstStyle/>
          <a:p>
            <a:r>
              <a:rPr lang="da-DK" altLang="da-DK" dirty="0">
                <a:solidFill>
                  <a:srgbClr val="0B0B0B"/>
                </a:solidFill>
                <a:latin typeface="Tahoma" panose="020B0604030504040204" pitchFamily="34" charset="0"/>
                <a:cs typeface="Tahoma" panose="020B0604030504040204" pitchFamily="34" charset="0"/>
              </a:rPr>
              <a:t>FRA ORD TIL INDHOLD</a:t>
            </a:r>
            <a:br>
              <a:rPr lang="da-DK" altLang="da-DK" dirty="0">
                <a:solidFill>
                  <a:srgbClr val="0B0B0B"/>
                </a:solidFill>
                <a:latin typeface="Tahoma" panose="020B0604030504040204" pitchFamily="34" charset="0"/>
                <a:cs typeface="Tahoma" panose="020B0604030504040204" pitchFamily="34" charset="0"/>
              </a:rPr>
            </a:br>
            <a:endParaRPr lang="da-DK" dirty="0"/>
          </a:p>
        </p:txBody>
      </p:sp>
      <p:sp>
        <p:nvSpPr>
          <p:cNvPr id="4" name="Rectangle 1">
            <a:extLst>
              <a:ext uri="{FF2B5EF4-FFF2-40B4-BE49-F238E27FC236}">
                <a16:creationId xmlns:a16="http://schemas.microsoft.com/office/drawing/2014/main" id="{AA1B36BB-8E8F-4BD2-A2FB-A556B2886A25}"/>
              </a:ext>
            </a:extLst>
          </p:cNvPr>
          <p:cNvSpPr>
            <a:spLocks noGrp="1" noChangeArrowheads="1"/>
          </p:cNvSpPr>
          <p:nvPr>
            <p:ph idx="1"/>
          </p:nvPr>
        </p:nvSpPr>
        <p:spPr bwMode="auto">
          <a:xfrm>
            <a:off x="2592925" y="1678082"/>
            <a:ext cx="9571290" cy="47346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2539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2400" b="0" i="0" u="none" strike="noStrike" cap="none" normalizeH="0" baseline="0" dirty="0">
                <a:ln>
                  <a:noFill/>
                </a:ln>
                <a:solidFill>
                  <a:schemeClr val="tx1"/>
                </a:solidFill>
                <a:effectLst/>
              </a:rPr>
            </a:br>
            <a:r>
              <a:rPr kumimoji="0" lang="da-DK" altLang="da-DK" sz="2400" b="1" i="0" u="none" strike="noStrike" cap="none" normalizeH="0" baseline="0" dirty="0">
                <a:ln>
                  <a:noFill/>
                </a:ln>
                <a:solidFill>
                  <a:srgbClr val="373D41"/>
                </a:solidFill>
                <a:effectLst/>
                <a:latin typeface="Tahoma" panose="020B0604030504040204" pitchFamily="34" charset="0"/>
                <a:cs typeface="Tahoma" panose="020B0604030504040204" pitchFamily="34" charset="0"/>
              </a:rPr>
              <a:t>Fra Word til PDF</a:t>
            </a:r>
          </a:p>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2400" b="0" i="0" u="none" strike="noStrike" cap="none" normalizeH="0" baseline="0" dirty="0">
                <a:ln>
                  <a:noFill/>
                </a:ln>
                <a:solidFill>
                  <a:schemeClr val="tx1"/>
                </a:solidFill>
                <a:effectLst/>
              </a:rPr>
            </a:br>
            <a:r>
              <a:rPr kumimoji="0" lang="da-DK" altLang="da-DK" sz="2400" b="0" i="0" u="none" strike="noStrike" cap="none" normalizeH="0" baseline="0" dirty="0">
                <a:ln>
                  <a:noFill/>
                </a:ln>
                <a:solidFill>
                  <a:srgbClr val="373D41"/>
                </a:solidFill>
                <a:effectLst/>
                <a:latin typeface="Tahoma" panose="020B0604030504040204" pitchFamily="34" charset="0"/>
                <a:cs typeface="Tahoma" panose="020B0604030504040204" pitchFamily="34" charset="0"/>
              </a:rPr>
              <a:t>For at kunne trykke en bog, skal vi modtage én PDF med indhold og én PDF med omslag. </a:t>
            </a:r>
            <a:br>
              <a:rPr kumimoji="0" lang="da-DK" altLang="da-DK" sz="2400" b="0" i="0" u="none" strike="noStrike" cap="none" normalizeH="0" baseline="0" dirty="0">
                <a:ln>
                  <a:noFill/>
                </a:ln>
                <a:solidFill>
                  <a:schemeClr val="tx1"/>
                </a:solidFill>
                <a:effectLst/>
              </a:rPr>
            </a:b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rgbClr val="373D41"/>
                </a:solidFill>
                <a:effectLst/>
                <a:latin typeface="Tahoma" panose="020B0604030504040204" pitchFamily="34" charset="0"/>
                <a:cs typeface="Tahoma" panose="020B0604030504040204" pitchFamily="34" charset="0"/>
              </a:rPr>
              <a:t>Vi får mange henvendelser med spørgsmålet om, hvor mange ord/anslag deres nuværende Word-dokument vil fylde i en endelig bog.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400" b="0" i="0" u="none" strike="noStrike" cap="none" normalizeH="0" baseline="0" dirty="0">
              <a:ln>
                <a:noFill/>
              </a:ln>
              <a:solidFill>
                <a:srgbClr val="373D41"/>
              </a:solidFill>
              <a:effectLst/>
              <a:latin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rgbClr val="373D41"/>
                </a:solidFill>
                <a:effectLst/>
                <a:latin typeface="Tahoma" panose="020B0604030504040204" pitchFamily="34" charset="0"/>
                <a:cs typeface="Tahoma" panose="020B0604030504040204" pitchFamily="34" charset="0"/>
              </a:rPr>
              <a:t>Vi har derfor lavet denne </a:t>
            </a:r>
            <a:r>
              <a:rPr kumimoji="0" lang="da-DK" altLang="da-DK" sz="2400" b="1" i="1" u="none" strike="noStrike" cap="none" normalizeH="0" baseline="0" dirty="0">
                <a:ln>
                  <a:noFill/>
                </a:ln>
                <a:solidFill>
                  <a:srgbClr val="373D41"/>
                </a:solidFill>
                <a:effectLst/>
                <a:latin typeface="Tahoma" panose="020B0604030504040204" pitchFamily="34" charset="0"/>
                <a:cs typeface="Tahoma" panose="020B0604030504040204" pitchFamily="34" charset="0"/>
              </a:rPr>
              <a:t>vejledning</a:t>
            </a:r>
            <a:r>
              <a:rPr kumimoji="0" lang="da-DK" altLang="da-DK" sz="2400" b="0" i="0" u="none" strike="noStrike" cap="none" normalizeH="0" baseline="0" dirty="0">
                <a:ln>
                  <a:noFill/>
                </a:ln>
                <a:solidFill>
                  <a:srgbClr val="373D41"/>
                </a:solidFill>
                <a:effectLst/>
                <a:latin typeface="Tahoma" panose="020B0604030504040204" pitchFamily="34" charset="0"/>
                <a:cs typeface="Tahoma" panose="020B0604030504040204" pitchFamily="34" charset="0"/>
              </a:rPr>
              <a:t>, hvor der er taget udgangspunkt i en ren tekstbog med punkt 11:</a:t>
            </a:r>
            <a:br>
              <a:rPr kumimoji="0" lang="da-DK" altLang="da-DK" sz="800" b="0" i="0" u="none" strike="noStrike" cap="none" normalizeH="0" baseline="0" dirty="0">
                <a:ln>
                  <a:noFill/>
                </a:ln>
                <a:solidFill>
                  <a:schemeClr val="tx1"/>
                </a:solidFill>
                <a:effectLst/>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5334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a:extLst>
              <a:ext uri="{FF2B5EF4-FFF2-40B4-BE49-F238E27FC236}">
                <a16:creationId xmlns:a16="http://schemas.microsoft.com/office/drawing/2014/main" id="{B24D5A1E-7C4D-4C14-B5A4-35D345AA81DE}"/>
              </a:ext>
            </a:extLst>
          </p:cNvPr>
          <p:cNvGraphicFramePr>
            <a:graphicFrameLocks noGrp="1"/>
          </p:cNvGraphicFramePr>
          <p:nvPr>
            <p:extLst>
              <p:ext uri="{D42A27DB-BD31-4B8C-83A1-F6EECF244321}">
                <p14:modId xmlns:p14="http://schemas.microsoft.com/office/powerpoint/2010/main" val="1398206312"/>
              </p:ext>
            </p:extLst>
          </p:nvPr>
        </p:nvGraphicFramePr>
        <p:xfrm>
          <a:off x="1743342" y="1469877"/>
          <a:ext cx="9761271" cy="4405261"/>
        </p:xfrm>
        <a:graphic>
          <a:graphicData uri="http://schemas.openxmlformats.org/drawingml/2006/table">
            <a:tbl>
              <a:tblPr/>
              <a:tblGrid>
                <a:gridCol w="3253757">
                  <a:extLst>
                    <a:ext uri="{9D8B030D-6E8A-4147-A177-3AD203B41FA5}">
                      <a16:colId xmlns:a16="http://schemas.microsoft.com/office/drawing/2014/main" val="112789910"/>
                    </a:ext>
                  </a:extLst>
                </a:gridCol>
                <a:gridCol w="3253757">
                  <a:extLst>
                    <a:ext uri="{9D8B030D-6E8A-4147-A177-3AD203B41FA5}">
                      <a16:colId xmlns:a16="http://schemas.microsoft.com/office/drawing/2014/main" val="1759439534"/>
                    </a:ext>
                  </a:extLst>
                </a:gridCol>
                <a:gridCol w="3253757">
                  <a:extLst>
                    <a:ext uri="{9D8B030D-6E8A-4147-A177-3AD203B41FA5}">
                      <a16:colId xmlns:a16="http://schemas.microsoft.com/office/drawing/2014/main" val="1288949071"/>
                    </a:ext>
                  </a:extLst>
                </a:gridCol>
              </a:tblGrid>
              <a:tr h="1113421">
                <a:tc>
                  <a:txBody>
                    <a:bodyPr/>
                    <a:lstStyle/>
                    <a:p>
                      <a:pPr algn="l"/>
                      <a:br>
                        <a:rPr lang="da-DK" sz="2400" b="1" u="sng">
                          <a:effectLst/>
                        </a:rPr>
                      </a:br>
                      <a:r>
                        <a:rPr lang="da-DK" sz="2400" b="1" u="sng">
                          <a:effectLst/>
                        </a:rPr>
                        <a:t>Format</a:t>
                      </a:r>
                      <a:endParaRPr lang="da-DK" sz="2400">
                        <a:effectLst/>
                      </a:endParaRPr>
                    </a:p>
                  </a:txBody>
                  <a:tcPr marR="47625" anchor="ctr">
                    <a:lnL>
                      <a:noFill/>
                    </a:lnL>
                    <a:lnR>
                      <a:noFill/>
                    </a:lnR>
                    <a:lnT>
                      <a:noFill/>
                    </a:lnT>
                    <a:lnB>
                      <a:noFill/>
                    </a:lnB>
                    <a:solidFill>
                      <a:srgbClr val="FFFFFF"/>
                    </a:solidFill>
                  </a:tcPr>
                </a:tc>
                <a:tc>
                  <a:txBody>
                    <a:bodyPr/>
                    <a:lstStyle/>
                    <a:p>
                      <a:pPr algn="l"/>
                      <a:r>
                        <a:rPr lang="da-DK" sz="2400" b="1" u="sng">
                          <a:effectLst/>
                        </a:rPr>
                        <a:t>Ord</a:t>
                      </a:r>
                      <a:endParaRPr lang="da-DK" sz="2400">
                        <a:effectLst/>
                      </a:endParaRPr>
                    </a:p>
                  </a:txBody>
                  <a:tcPr marR="47625" anchor="ctr">
                    <a:lnL>
                      <a:noFill/>
                    </a:lnL>
                    <a:lnR>
                      <a:noFill/>
                    </a:lnR>
                    <a:lnT>
                      <a:noFill/>
                    </a:lnT>
                    <a:lnB>
                      <a:noFill/>
                    </a:lnB>
                    <a:solidFill>
                      <a:srgbClr val="FFFFFF"/>
                    </a:solidFill>
                  </a:tcPr>
                </a:tc>
                <a:tc>
                  <a:txBody>
                    <a:bodyPr/>
                    <a:lstStyle/>
                    <a:p>
                      <a:pPr algn="l"/>
                      <a:r>
                        <a:rPr lang="da-DK" sz="2400" b="1" u="sng">
                          <a:effectLst/>
                        </a:rPr>
                        <a:t>Anslag (inkl. mellemrum)</a:t>
                      </a:r>
                      <a:endParaRPr lang="da-DK" sz="2400">
                        <a:effectLst/>
                      </a:endParaRPr>
                    </a:p>
                  </a:txBody>
                  <a:tcPr marR="47625" anchor="ctr">
                    <a:lnL>
                      <a:noFill/>
                    </a:lnL>
                    <a:lnR>
                      <a:noFill/>
                    </a:lnR>
                    <a:lnT>
                      <a:noFill/>
                    </a:lnT>
                    <a:lnB>
                      <a:noFill/>
                    </a:lnB>
                    <a:solidFill>
                      <a:srgbClr val="FFFFFF"/>
                    </a:solidFill>
                  </a:tcPr>
                </a:tc>
                <a:extLst>
                  <a:ext uri="{0D108BD9-81ED-4DB2-BD59-A6C34878D82A}">
                    <a16:rowId xmlns:a16="http://schemas.microsoft.com/office/drawing/2014/main" val="3560247108"/>
                  </a:ext>
                </a:extLst>
              </a:tr>
              <a:tr h="636241">
                <a:tc>
                  <a:txBody>
                    <a:bodyPr/>
                    <a:lstStyle/>
                    <a:p>
                      <a:r>
                        <a:rPr lang="pt-BR" sz="2400">
                          <a:effectLst/>
                        </a:rPr>
                        <a:t>A5 (148 x 210 mm)</a:t>
                      </a:r>
                    </a:p>
                  </a:txBody>
                  <a:tcPr marR="47625" anchor="ctr">
                    <a:lnL>
                      <a:noFill/>
                    </a:lnL>
                    <a:lnR>
                      <a:noFill/>
                    </a:lnR>
                    <a:lnT>
                      <a:noFill/>
                    </a:lnT>
                    <a:lnB>
                      <a:noFill/>
                    </a:lnB>
                    <a:solidFill>
                      <a:srgbClr val="FFFFFF"/>
                    </a:solidFill>
                  </a:tcPr>
                </a:tc>
                <a:tc>
                  <a:txBody>
                    <a:bodyPr/>
                    <a:lstStyle/>
                    <a:p>
                      <a:pPr algn="l"/>
                      <a:r>
                        <a:rPr lang="nb-NO" sz="2400">
                          <a:effectLst/>
                        </a:rPr>
                        <a:t>ca. 350 ord. pr. side</a:t>
                      </a:r>
                    </a:p>
                  </a:txBody>
                  <a:tcPr marR="47625" anchor="ctr">
                    <a:lnL>
                      <a:noFill/>
                    </a:lnL>
                    <a:lnR>
                      <a:noFill/>
                    </a:lnR>
                    <a:lnT>
                      <a:noFill/>
                    </a:lnT>
                    <a:lnB>
                      <a:noFill/>
                    </a:lnB>
                    <a:solidFill>
                      <a:srgbClr val="FFFFFF"/>
                    </a:solidFill>
                  </a:tcPr>
                </a:tc>
                <a:tc>
                  <a:txBody>
                    <a:bodyPr/>
                    <a:lstStyle/>
                    <a:p>
                      <a:pPr algn="l"/>
                      <a:r>
                        <a:rPr lang="nb-NO" sz="2400">
                          <a:effectLst/>
                        </a:rPr>
                        <a:t>ca. 2.300 anslag pr. side</a:t>
                      </a:r>
                    </a:p>
                  </a:txBody>
                  <a:tcPr marR="47625" anchor="ctr">
                    <a:lnL>
                      <a:noFill/>
                    </a:lnL>
                    <a:lnR>
                      <a:noFill/>
                    </a:lnR>
                    <a:lnT>
                      <a:noFill/>
                    </a:lnT>
                    <a:lnB>
                      <a:noFill/>
                    </a:lnB>
                    <a:solidFill>
                      <a:srgbClr val="FFFFFF"/>
                    </a:solidFill>
                  </a:tcPr>
                </a:tc>
                <a:extLst>
                  <a:ext uri="{0D108BD9-81ED-4DB2-BD59-A6C34878D82A}">
                    <a16:rowId xmlns:a16="http://schemas.microsoft.com/office/drawing/2014/main" val="3210533524"/>
                  </a:ext>
                </a:extLst>
              </a:tr>
              <a:tr h="636241">
                <a:tc>
                  <a:txBody>
                    <a:bodyPr/>
                    <a:lstStyle/>
                    <a:p>
                      <a:r>
                        <a:rPr lang="da-DK" sz="2400">
                          <a:effectLst/>
                        </a:rPr>
                        <a:t>155 x 230 mm</a:t>
                      </a:r>
                    </a:p>
                  </a:txBody>
                  <a:tcPr marR="47625" anchor="ctr">
                    <a:lnL>
                      <a:noFill/>
                    </a:lnL>
                    <a:lnR>
                      <a:noFill/>
                    </a:lnR>
                    <a:lnT>
                      <a:noFill/>
                    </a:lnT>
                    <a:lnB>
                      <a:noFill/>
                    </a:lnB>
                    <a:solidFill>
                      <a:srgbClr val="FFFFFF"/>
                    </a:solidFill>
                  </a:tcPr>
                </a:tc>
                <a:tc>
                  <a:txBody>
                    <a:bodyPr/>
                    <a:lstStyle/>
                    <a:p>
                      <a:pPr algn="l"/>
                      <a:r>
                        <a:rPr lang="nb-NO" sz="2400">
                          <a:effectLst/>
                        </a:rPr>
                        <a:t>ca. 390 ord. pr. side</a:t>
                      </a:r>
                    </a:p>
                  </a:txBody>
                  <a:tcPr marR="47625" anchor="ctr">
                    <a:lnL>
                      <a:noFill/>
                    </a:lnL>
                    <a:lnR>
                      <a:noFill/>
                    </a:lnR>
                    <a:lnT>
                      <a:noFill/>
                    </a:lnT>
                    <a:lnB>
                      <a:noFill/>
                    </a:lnB>
                    <a:solidFill>
                      <a:srgbClr val="FFFFFF"/>
                    </a:solidFill>
                  </a:tcPr>
                </a:tc>
                <a:tc>
                  <a:txBody>
                    <a:bodyPr/>
                    <a:lstStyle/>
                    <a:p>
                      <a:pPr algn="l"/>
                      <a:r>
                        <a:rPr lang="nb-NO" sz="2400">
                          <a:effectLst/>
                        </a:rPr>
                        <a:t>ca. 2.600 anslag pr. side</a:t>
                      </a:r>
                    </a:p>
                  </a:txBody>
                  <a:tcPr marR="47625" anchor="ctr">
                    <a:lnL>
                      <a:noFill/>
                    </a:lnL>
                    <a:lnR>
                      <a:noFill/>
                    </a:lnR>
                    <a:lnT>
                      <a:noFill/>
                    </a:lnT>
                    <a:lnB>
                      <a:noFill/>
                    </a:lnB>
                    <a:solidFill>
                      <a:srgbClr val="FFFFFF"/>
                    </a:solidFill>
                  </a:tcPr>
                </a:tc>
                <a:extLst>
                  <a:ext uri="{0D108BD9-81ED-4DB2-BD59-A6C34878D82A}">
                    <a16:rowId xmlns:a16="http://schemas.microsoft.com/office/drawing/2014/main" val="2904896996"/>
                  </a:ext>
                </a:extLst>
              </a:tr>
              <a:tr h="636241">
                <a:tc>
                  <a:txBody>
                    <a:bodyPr/>
                    <a:lstStyle/>
                    <a:p>
                      <a:r>
                        <a:rPr lang="da-DK" sz="2400">
                          <a:effectLst/>
                        </a:rPr>
                        <a:t>170 x 240 mm</a:t>
                      </a:r>
                    </a:p>
                  </a:txBody>
                  <a:tcPr marR="47625" anchor="ctr">
                    <a:lnL>
                      <a:noFill/>
                    </a:lnL>
                    <a:lnR>
                      <a:noFill/>
                    </a:lnR>
                    <a:lnT>
                      <a:noFill/>
                    </a:lnT>
                    <a:lnB>
                      <a:noFill/>
                    </a:lnB>
                    <a:solidFill>
                      <a:srgbClr val="FFFFFF"/>
                    </a:solidFill>
                  </a:tcPr>
                </a:tc>
                <a:tc>
                  <a:txBody>
                    <a:bodyPr/>
                    <a:lstStyle/>
                    <a:p>
                      <a:pPr algn="l"/>
                      <a:r>
                        <a:rPr lang="nb-NO" sz="2400">
                          <a:effectLst/>
                        </a:rPr>
                        <a:t>ca. 444 ord. pr. side</a:t>
                      </a:r>
                    </a:p>
                  </a:txBody>
                  <a:tcPr marR="47625" anchor="ctr">
                    <a:lnL>
                      <a:noFill/>
                    </a:lnL>
                    <a:lnR>
                      <a:noFill/>
                    </a:lnR>
                    <a:lnT>
                      <a:noFill/>
                    </a:lnT>
                    <a:lnB>
                      <a:noFill/>
                    </a:lnB>
                    <a:solidFill>
                      <a:srgbClr val="FFFFFF"/>
                    </a:solidFill>
                  </a:tcPr>
                </a:tc>
                <a:tc>
                  <a:txBody>
                    <a:bodyPr/>
                    <a:lstStyle/>
                    <a:p>
                      <a:pPr algn="l"/>
                      <a:r>
                        <a:rPr lang="nb-NO" sz="2400">
                          <a:effectLst/>
                        </a:rPr>
                        <a:t>ca. 3.100 anslag pr. side</a:t>
                      </a:r>
                    </a:p>
                  </a:txBody>
                  <a:tcPr marR="47625" anchor="ctr">
                    <a:lnL>
                      <a:noFill/>
                    </a:lnL>
                    <a:lnR>
                      <a:noFill/>
                    </a:lnR>
                    <a:lnT>
                      <a:noFill/>
                    </a:lnT>
                    <a:lnB>
                      <a:noFill/>
                    </a:lnB>
                    <a:solidFill>
                      <a:srgbClr val="FFFFFF"/>
                    </a:solidFill>
                  </a:tcPr>
                </a:tc>
                <a:extLst>
                  <a:ext uri="{0D108BD9-81ED-4DB2-BD59-A6C34878D82A}">
                    <a16:rowId xmlns:a16="http://schemas.microsoft.com/office/drawing/2014/main" val="2222382418"/>
                  </a:ext>
                </a:extLst>
              </a:tr>
              <a:tr h="636241">
                <a:tc>
                  <a:txBody>
                    <a:bodyPr/>
                    <a:lstStyle/>
                    <a:p>
                      <a:r>
                        <a:rPr lang="da-DK" sz="2400">
                          <a:effectLst/>
                        </a:rPr>
                        <a:t>A4 (210 x 297mm)</a:t>
                      </a:r>
                    </a:p>
                  </a:txBody>
                  <a:tcPr marR="47625" anchor="ctr">
                    <a:lnL>
                      <a:noFill/>
                    </a:lnL>
                    <a:lnR>
                      <a:noFill/>
                    </a:lnR>
                    <a:lnT>
                      <a:noFill/>
                    </a:lnT>
                    <a:lnB>
                      <a:noFill/>
                    </a:lnB>
                    <a:solidFill>
                      <a:srgbClr val="FFFFFF"/>
                    </a:solidFill>
                  </a:tcPr>
                </a:tc>
                <a:tc>
                  <a:txBody>
                    <a:bodyPr/>
                    <a:lstStyle/>
                    <a:p>
                      <a:pPr algn="l"/>
                      <a:r>
                        <a:rPr lang="nb-NO" sz="2400">
                          <a:effectLst/>
                        </a:rPr>
                        <a:t>ca. 761 ord. pr. side</a:t>
                      </a:r>
                    </a:p>
                  </a:txBody>
                  <a:tcPr marR="47625" anchor="ctr">
                    <a:lnL>
                      <a:noFill/>
                    </a:lnL>
                    <a:lnR>
                      <a:noFill/>
                    </a:lnR>
                    <a:lnT>
                      <a:noFill/>
                    </a:lnT>
                    <a:lnB>
                      <a:noFill/>
                    </a:lnB>
                    <a:solidFill>
                      <a:srgbClr val="FFFFFF"/>
                    </a:solidFill>
                  </a:tcPr>
                </a:tc>
                <a:tc>
                  <a:txBody>
                    <a:bodyPr/>
                    <a:lstStyle/>
                    <a:p>
                      <a:pPr algn="l"/>
                      <a:r>
                        <a:rPr lang="nb-NO" sz="2400" dirty="0">
                          <a:effectLst/>
                        </a:rPr>
                        <a:t>ca. 5.000 anslag pr. side</a:t>
                      </a:r>
                    </a:p>
                  </a:txBody>
                  <a:tcPr marR="47625" anchor="ctr">
                    <a:lnL>
                      <a:noFill/>
                    </a:lnL>
                    <a:lnR>
                      <a:noFill/>
                    </a:lnR>
                    <a:lnT>
                      <a:noFill/>
                    </a:lnT>
                    <a:lnB>
                      <a:noFill/>
                    </a:lnB>
                    <a:solidFill>
                      <a:srgbClr val="FFFFFF"/>
                    </a:solidFill>
                  </a:tcPr>
                </a:tc>
                <a:extLst>
                  <a:ext uri="{0D108BD9-81ED-4DB2-BD59-A6C34878D82A}">
                    <a16:rowId xmlns:a16="http://schemas.microsoft.com/office/drawing/2014/main" val="1584480866"/>
                  </a:ext>
                </a:extLst>
              </a:tr>
            </a:tbl>
          </a:graphicData>
        </a:graphic>
      </p:graphicFrame>
    </p:spTree>
    <p:extLst>
      <p:ext uri="{BB962C8B-B14F-4D97-AF65-F5344CB8AC3E}">
        <p14:creationId xmlns:p14="http://schemas.microsoft.com/office/powerpoint/2010/main" val="4795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3FF86-318F-4645-B310-B959409BAC39}"/>
              </a:ext>
            </a:extLst>
          </p:cNvPr>
          <p:cNvSpPr>
            <a:spLocks noGrp="1"/>
          </p:cNvSpPr>
          <p:nvPr>
            <p:ph type="title"/>
          </p:nvPr>
        </p:nvSpPr>
        <p:spPr/>
        <p:txBody>
          <a:bodyPr/>
          <a:lstStyle/>
          <a:p>
            <a:r>
              <a:rPr lang="da-DK" sz="4000" b="1" dirty="0">
                <a:solidFill>
                  <a:srgbClr val="0D88B6"/>
                </a:solidFill>
                <a:latin typeface="arial" panose="020B0604020202020204" pitchFamily="34" charset="0"/>
              </a:rPr>
              <a:t>ISBN-Kontoret</a:t>
            </a:r>
            <a:br>
              <a:rPr lang="da-DK" b="1" dirty="0">
                <a:solidFill>
                  <a:srgbClr val="0D88B6"/>
                </a:solidFill>
                <a:latin typeface="arial" panose="020B0604020202020204" pitchFamily="34" charset="0"/>
              </a:rPr>
            </a:br>
            <a:endParaRPr lang="da-DK" dirty="0"/>
          </a:p>
        </p:txBody>
      </p:sp>
      <p:sp>
        <p:nvSpPr>
          <p:cNvPr id="3" name="Pladsholder til indhold 2">
            <a:extLst>
              <a:ext uri="{FF2B5EF4-FFF2-40B4-BE49-F238E27FC236}">
                <a16:creationId xmlns:a16="http://schemas.microsoft.com/office/drawing/2014/main" id="{8C451B0D-0C7B-4292-A6EE-F19C8B07D36E}"/>
              </a:ext>
            </a:extLst>
          </p:cNvPr>
          <p:cNvSpPr>
            <a:spLocks noGrp="1"/>
          </p:cNvSpPr>
          <p:nvPr>
            <p:ph idx="1"/>
          </p:nvPr>
        </p:nvSpPr>
        <p:spPr>
          <a:xfrm>
            <a:off x="2589212" y="1501629"/>
            <a:ext cx="8915400" cy="4409593"/>
          </a:xfrm>
        </p:spPr>
        <p:txBody>
          <a:bodyPr/>
          <a:lstStyle/>
          <a:p>
            <a:r>
              <a:rPr lang="da-DK" sz="2400" dirty="0">
                <a:solidFill>
                  <a:srgbClr val="000000"/>
                </a:solidFill>
                <a:latin typeface="arial" panose="020B0604020202020204" pitchFamily="34" charset="0"/>
              </a:rPr>
              <a:t>I Danmark administreres ISBN-systemet af Dansk ISBN-Kontor i Dansk BiblioteksCenter, der har til opgave at sørge for, at der tildeles, registreres og publiceres korrekte standardbognumre.</a:t>
            </a:r>
          </a:p>
          <a:p>
            <a:r>
              <a:rPr lang="da-DK" sz="2400" dirty="0">
                <a:solidFill>
                  <a:srgbClr val="000000"/>
                </a:solidFill>
                <a:latin typeface="arial" panose="020B0604020202020204" pitchFamily="34" charset="0"/>
              </a:rPr>
              <a:t>På disse sider kan du bl.a. tilmelde dig som udgiver, rekvirere nye ISBN-numre, samt læse mere om ISBN-systemet.</a:t>
            </a:r>
          </a:p>
          <a:p>
            <a:endParaRPr lang="da-DK" dirty="0"/>
          </a:p>
        </p:txBody>
      </p:sp>
      <p:pic>
        <p:nvPicPr>
          <p:cNvPr id="5" name="Billede 4" descr="Et billede, der indeholder musik&#10;&#10;Beskrivelse, der er oprettet med meget høj sikkerhed">
            <a:extLst>
              <a:ext uri="{FF2B5EF4-FFF2-40B4-BE49-F238E27FC236}">
                <a16:creationId xmlns:a16="http://schemas.microsoft.com/office/drawing/2014/main" id="{9677F8CA-2A77-4E97-BFE5-ED3CC548401E}"/>
              </a:ext>
            </a:extLst>
          </p:cNvPr>
          <p:cNvPicPr>
            <a:picLocks noChangeAspect="1"/>
          </p:cNvPicPr>
          <p:nvPr/>
        </p:nvPicPr>
        <p:blipFill>
          <a:blip r:embed="rId2"/>
          <a:stretch>
            <a:fillRect/>
          </a:stretch>
        </p:blipFill>
        <p:spPr>
          <a:xfrm>
            <a:off x="4600103" y="4138995"/>
            <a:ext cx="2411054" cy="1772227"/>
          </a:xfrm>
          <a:prstGeom prst="rect">
            <a:avLst/>
          </a:prstGeom>
        </p:spPr>
      </p:pic>
    </p:spTree>
    <p:extLst>
      <p:ext uri="{BB962C8B-B14F-4D97-AF65-F5344CB8AC3E}">
        <p14:creationId xmlns:p14="http://schemas.microsoft.com/office/powerpoint/2010/main" val="361261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D5F51-43DC-4DA4-9126-D218D6099967}"/>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12. Trykning</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B5AB5E33-4BE0-4824-A17C-F21AE3A35653}"/>
              </a:ext>
            </a:extLst>
          </p:cNvPr>
          <p:cNvSpPr>
            <a:spLocks noGrp="1"/>
          </p:cNvSpPr>
          <p:nvPr>
            <p:ph idx="1"/>
          </p:nvPr>
        </p:nvSpPr>
        <p:spPr/>
        <p:txBody>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Beregn pris ud fra ønsker til omslag, papirkvalitet mm</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Bestil et prøvetryk!</a:t>
            </a:r>
          </a:p>
          <a:p>
            <a:endParaRPr lang="da-DK" dirty="0"/>
          </a:p>
        </p:txBody>
      </p:sp>
    </p:spTree>
    <p:extLst>
      <p:ext uri="{BB962C8B-B14F-4D97-AF65-F5344CB8AC3E}">
        <p14:creationId xmlns:p14="http://schemas.microsoft.com/office/powerpoint/2010/main" val="428820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BD30EA2-8070-48EC-BC41-2869CA1A91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40D12C-3EB2-43EA-A6B2-81D1325190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a:extLst>
              <a:ext uri="{FF2B5EF4-FFF2-40B4-BE49-F238E27FC236}">
                <a16:creationId xmlns:a16="http://schemas.microsoft.com/office/drawing/2014/main" id="{A796071E-2EB3-4DB7-AC56-CCD9693498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ladsholder til indhold 4" descr="Et billede, der indeholder skærmbillede, computer&#10;&#10;Beskrivelse, der er oprettet med meget høj sikkerhed">
            <a:extLst>
              <a:ext uri="{FF2B5EF4-FFF2-40B4-BE49-F238E27FC236}">
                <a16:creationId xmlns:a16="http://schemas.microsoft.com/office/drawing/2014/main" id="{B0BAEF78-5305-441D-9C5D-656EC403B07F}"/>
              </a:ext>
            </a:extLst>
          </p:cNvPr>
          <p:cNvPicPr>
            <a:picLocks noChangeAspect="1"/>
          </p:cNvPicPr>
          <p:nvPr/>
        </p:nvPicPr>
        <p:blipFill rotWithShape="1">
          <a:blip r:embed="rId2"/>
          <a:srcRect l="24128" t="13572" r="35206" b="44220"/>
          <a:stretch/>
        </p:blipFill>
        <p:spPr>
          <a:xfrm>
            <a:off x="1143074" y="261257"/>
            <a:ext cx="10801521" cy="6306243"/>
          </a:xfrm>
          <a:prstGeom prst="rect">
            <a:avLst/>
          </a:prstGeom>
        </p:spPr>
      </p:pic>
    </p:spTree>
    <p:extLst>
      <p:ext uri="{BB962C8B-B14F-4D97-AF65-F5344CB8AC3E}">
        <p14:creationId xmlns:p14="http://schemas.microsoft.com/office/powerpoint/2010/main" val="177735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skærmbillede, computer&#10;&#10;Beskrivelse, der er oprettet med meget høj sikkerhed">
            <a:extLst>
              <a:ext uri="{FF2B5EF4-FFF2-40B4-BE49-F238E27FC236}">
                <a16:creationId xmlns:a16="http://schemas.microsoft.com/office/drawing/2014/main" id="{CE899BFD-0B96-4097-9F98-65A804789FDD}"/>
              </a:ext>
            </a:extLst>
          </p:cNvPr>
          <p:cNvPicPr>
            <a:picLocks noGrp="1" noChangeAspect="1"/>
          </p:cNvPicPr>
          <p:nvPr>
            <p:ph idx="1"/>
          </p:nvPr>
        </p:nvPicPr>
        <p:blipFill rotWithShape="1">
          <a:blip r:embed="rId2"/>
          <a:srcRect l="24545" t="55647" r="35586" b="20645"/>
          <a:stretch/>
        </p:blipFill>
        <p:spPr>
          <a:xfrm>
            <a:off x="762391" y="1371600"/>
            <a:ext cx="11241539" cy="4777273"/>
          </a:xfrm>
        </p:spPr>
      </p:pic>
    </p:spTree>
    <p:extLst>
      <p:ext uri="{BB962C8B-B14F-4D97-AF65-F5344CB8AC3E}">
        <p14:creationId xmlns:p14="http://schemas.microsoft.com/office/powerpoint/2010/main" val="252718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E9451-4FA8-4B4B-B79C-241EAA512523}"/>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13. Nu skal bogen ud til læserne!</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CEB1DF1B-DC98-4821-AE33-1C7F025D2A67}"/>
              </a:ext>
            </a:extLst>
          </p:cNvPr>
          <p:cNvSpPr>
            <a:spLocks noGrp="1"/>
          </p:cNvSpPr>
          <p:nvPr>
            <p:ph idx="1"/>
          </p:nvPr>
        </p:nvSpPr>
        <p:spPr/>
        <p:txBody>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Pligtaflevering</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DBC</a:t>
            </a:r>
          </a:p>
          <a:p>
            <a:endParaRPr lang="da-DK" dirty="0"/>
          </a:p>
        </p:txBody>
      </p:sp>
    </p:spTree>
    <p:extLst>
      <p:ext uri="{BB962C8B-B14F-4D97-AF65-F5344CB8AC3E}">
        <p14:creationId xmlns:p14="http://schemas.microsoft.com/office/powerpoint/2010/main" val="213026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41E40-DC33-4E61-A9B2-9C00C46713B4}"/>
              </a:ext>
            </a:extLst>
          </p:cNvPr>
          <p:cNvSpPr>
            <a:spLocks noGrp="1"/>
          </p:cNvSpPr>
          <p:nvPr>
            <p:ph type="title"/>
          </p:nvPr>
        </p:nvSpPr>
        <p:spPr/>
        <p:txBody>
          <a:bodyPr>
            <a:normAutofit/>
          </a:bodyPr>
          <a:lstStyle/>
          <a:p>
            <a:r>
              <a:rPr lang="da-DK" sz="4000" dirty="0"/>
              <a:t>Pligtaflevering</a:t>
            </a:r>
          </a:p>
        </p:txBody>
      </p:sp>
      <p:sp>
        <p:nvSpPr>
          <p:cNvPr id="4" name="Rectangle 1">
            <a:extLst>
              <a:ext uri="{FF2B5EF4-FFF2-40B4-BE49-F238E27FC236}">
                <a16:creationId xmlns:a16="http://schemas.microsoft.com/office/drawing/2014/main" id="{30ABD52C-DA4A-4C5F-A095-8C8BECAB3491}"/>
              </a:ext>
            </a:extLst>
          </p:cNvPr>
          <p:cNvSpPr>
            <a:spLocks noGrp="1" noChangeArrowheads="1"/>
          </p:cNvSpPr>
          <p:nvPr>
            <p:ph idx="1"/>
          </p:nvPr>
        </p:nvSpPr>
        <p:spPr bwMode="auto">
          <a:xfrm>
            <a:off x="1256232" y="1590087"/>
            <a:ext cx="10404466"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a-DK" altLang="da-DK" sz="2400" b="1" dirty="0">
                <a:solidFill>
                  <a:srgbClr val="000000"/>
                </a:solidFill>
                <a:cs typeface="Arial" panose="020B0604020202020204" pitchFamily="34" charset="0"/>
              </a:rPr>
              <a:t>P</a:t>
            </a:r>
            <a:r>
              <a:rPr kumimoji="0" lang="da-DK" altLang="da-DK"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ligtaflevering af værker, der udgives som fysiske eksemplarer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(bøger, tidsskrifter, cd-rom'er o. lign.):</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da-DK" altLang="da-DK"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Værkerne skal afleveres i 2 eksemplarer </a:t>
            </a:r>
            <a:b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Værkerne skal kun afleveres ét sted, enten Det Kongelige Bibliotek eller Statsbiblioteket </a:t>
            </a:r>
            <a:r>
              <a:rPr kumimoji="0" lang="da-DK" altLang="da-DK" sz="2400" b="0" i="0" u="none" strike="noStrike" cap="none" normalizeH="0" baseline="0" dirty="0">
                <a:ln>
                  <a:noFill/>
                </a:ln>
                <a:solidFill>
                  <a:srgbClr val="336699"/>
                </a:solidFill>
                <a:effectLst/>
                <a:latin typeface="Arial" panose="020B0604020202020204" pitchFamily="34" charset="0"/>
                <a:cs typeface="Arial" panose="020B0604020202020204" pitchFamily="34" charset="0"/>
                <a:hlinkClick r:id="rId2"/>
              </a:rPr>
              <a:t>(se her hvem der skal have hvad)</a:t>
            </a: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b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Det modtagende bibliotek betaler udgifterne til porto eller fragt. Bed om returpakkesedler på </a:t>
            </a:r>
            <a:r>
              <a:rPr kumimoji="0" lang="da-DK" altLang="da-DK" sz="2400" b="0" i="0" u="none" strike="noStrike" cap="none" normalizeH="0" baseline="0" dirty="0">
                <a:ln>
                  <a:noFill/>
                </a:ln>
                <a:solidFill>
                  <a:srgbClr val="336699"/>
                </a:solidFill>
                <a:effectLst/>
                <a:latin typeface="Arial" panose="020B0604020202020204" pitchFamily="34" charset="0"/>
                <a:cs typeface="Arial" panose="020B0604020202020204" pitchFamily="34" charset="0"/>
                <a:hlinkClick r:id="rId3"/>
              </a:rPr>
              <a:t>pligtaflevering.kbh@kb.dk</a:t>
            </a: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eller </a:t>
            </a:r>
            <a:r>
              <a:rPr kumimoji="0" lang="da-DK" altLang="da-DK" sz="2400" b="0" i="0" u="none" strike="noStrike" cap="none" normalizeH="0" baseline="0" dirty="0">
                <a:ln>
                  <a:noFill/>
                </a:ln>
                <a:solidFill>
                  <a:srgbClr val="336699"/>
                </a:solidFill>
                <a:effectLst/>
                <a:latin typeface="Arial" panose="020B0604020202020204" pitchFamily="34" charset="0"/>
                <a:cs typeface="Arial" panose="020B0604020202020204" pitchFamily="34" charset="0"/>
                <a:hlinkClick r:id="rId4"/>
              </a:rPr>
              <a:t>pligtaflevering.aarhus@kb.dk</a:t>
            </a: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b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Sammen med de afleverede materialer skal man lægge 2 lister over, hvad der afleveres </a:t>
            </a:r>
            <a:b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da-DK" altLang="da-DK"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Der skal afleveres samlet hvert halve år, men man kan anmode om at få en særlig aftale med det modtagende bibliotek, hvis det passer bedre. </a:t>
            </a:r>
            <a:endParaRPr kumimoji="0" lang="da-DK" altLang="da-DK"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986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681C4-F874-488F-A9EC-7AB98D031466}"/>
              </a:ext>
            </a:extLst>
          </p:cNvPr>
          <p:cNvSpPr>
            <a:spLocks noGrp="1"/>
          </p:cNvSpPr>
          <p:nvPr>
            <p:ph type="title"/>
          </p:nvPr>
        </p:nvSpPr>
        <p:spPr/>
        <p:txBody>
          <a:bodyPr>
            <a:normAutofit/>
          </a:bodyPr>
          <a:lstStyle/>
          <a:p>
            <a:r>
              <a:rPr lang="da-DK" sz="4000" dirty="0"/>
              <a:t>DBC – Dansk BiblioteksCenter</a:t>
            </a:r>
          </a:p>
        </p:txBody>
      </p:sp>
      <p:sp>
        <p:nvSpPr>
          <p:cNvPr id="3" name="Pladsholder til indhold 2">
            <a:extLst>
              <a:ext uri="{FF2B5EF4-FFF2-40B4-BE49-F238E27FC236}">
                <a16:creationId xmlns:a16="http://schemas.microsoft.com/office/drawing/2014/main" id="{8A9A41D7-8869-4A2B-A564-DDE70D46709C}"/>
              </a:ext>
            </a:extLst>
          </p:cNvPr>
          <p:cNvSpPr>
            <a:spLocks noGrp="1"/>
          </p:cNvSpPr>
          <p:nvPr>
            <p:ph idx="1"/>
          </p:nvPr>
        </p:nvSpPr>
        <p:spPr/>
        <p:txBody>
          <a:bodyPr/>
          <a:lstStyle/>
          <a:p>
            <a:pPr marL="0" indent="0">
              <a:buNone/>
            </a:pPr>
            <a:r>
              <a:rPr lang="da-DK" sz="2400" b="1" dirty="0">
                <a:solidFill>
                  <a:srgbClr val="293235"/>
                </a:solidFill>
                <a:latin typeface="Titillium Web"/>
              </a:rPr>
              <a:t>Hvem skal jeg sende min udgivelse til for at få den registreret?</a:t>
            </a:r>
          </a:p>
          <a:p>
            <a:endParaRPr lang="da-DK" sz="2400" b="1" dirty="0">
              <a:solidFill>
                <a:srgbClr val="333333"/>
              </a:solidFill>
              <a:latin typeface="Titillium Web"/>
            </a:endParaRPr>
          </a:p>
          <a:p>
            <a:r>
              <a:rPr lang="da-DK" sz="2400" b="1" dirty="0">
                <a:solidFill>
                  <a:srgbClr val="333333"/>
                </a:solidFill>
                <a:latin typeface="Titillium Web"/>
              </a:rPr>
              <a:t>Bøger og multimedier i trykt form</a:t>
            </a:r>
            <a:br>
              <a:rPr lang="da-DK" sz="2400" b="1" dirty="0">
                <a:solidFill>
                  <a:srgbClr val="333333"/>
                </a:solidFill>
                <a:latin typeface="Titillium Web"/>
              </a:rPr>
            </a:br>
            <a:r>
              <a:rPr lang="da-DK" sz="2400" dirty="0">
                <a:solidFill>
                  <a:srgbClr val="333333"/>
                </a:solidFill>
                <a:latin typeface="Titillium Web"/>
              </a:rPr>
              <a:t>Send 2 eksemplarer af materialet til Dansk Bogfortegnelse, DBC, Tempovej 7-11. 2750 Ballerup sammen med et udfyldt print af </a:t>
            </a:r>
            <a:r>
              <a:rPr lang="da-DK" sz="2400" dirty="0">
                <a:solidFill>
                  <a:srgbClr val="FFC000"/>
                </a:solidFill>
                <a:latin typeface="Titillium Web"/>
              </a:rPr>
              <a:t>O</a:t>
            </a:r>
            <a:r>
              <a:rPr lang="da-DK" sz="2400" dirty="0">
                <a:solidFill>
                  <a:schemeClr val="tx1"/>
                </a:solidFill>
                <a:latin typeface="Titillium Web"/>
                <a:hlinkClick r:id="rId2"/>
              </a:rPr>
              <a:t>plysningsskema for bøger (pdf)</a:t>
            </a:r>
            <a:r>
              <a:rPr lang="da-DK" sz="2400" dirty="0">
                <a:solidFill>
                  <a:schemeClr val="tx1"/>
                </a:solidFill>
                <a:latin typeface="Titillium Web"/>
              </a:rPr>
              <a:t>.</a:t>
            </a:r>
          </a:p>
          <a:p>
            <a:endParaRPr lang="da-DK" sz="2400" dirty="0">
              <a:solidFill>
                <a:schemeClr val="tx1"/>
              </a:solidFill>
              <a:latin typeface="Titillium Web"/>
            </a:endParaRPr>
          </a:p>
        </p:txBody>
      </p:sp>
    </p:spTree>
    <p:extLst>
      <p:ext uri="{BB962C8B-B14F-4D97-AF65-F5344CB8AC3E}">
        <p14:creationId xmlns:p14="http://schemas.microsoft.com/office/powerpoint/2010/main" val="76700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F94AB-8E9F-4C4D-8DB7-4060FCCA275D}"/>
              </a:ext>
            </a:extLst>
          </p:cNvPr>
          <p:cNvSpPr>
            <a:spLocks noGrp="1"/>
          </p:cNvSpPr>
          <p:nvPr>
            <p:ph type="title"/>
          </p:nvPr>
        </p:nvSpPr>
        <p:spPr>
          <a:xfrm>
            <a:off x="1059128" y="1585163"/>
            <a:ext cx="3070757" cy="1280890"/>
          </a:xfrm>
        </p:spPr>
        <p:txBody>
          <a:bodyPr>
            <a:normAutofit/>
          </a:bodyPr>
          <a:lstStyle/>
          <a:p>
            <a:r>
              <a:rPr lang="da-DK" sz="4000" dirty="0"/>
              <a:t>Bibliotek.dk</a:t>
            </a:r>
          </a:p>
        </p:txBody>
      </p:sp>
      <p:pic>
        <p:nvPicPr>
          <p:cNvPr id="5" name="Pladsholder til indhold 4" descr="Et billede, der indeholder skærmbillede&#10;&#10;Beskrivelse, der er oprettet med meget høj sikkerhed">
            <a:extLst>
              <a:ext uri="{FF2B5EF4-FFF2-40B4-BE49-F238E27FC236}">
                <a16:creationId xmlns:a16="http://schemas.microsoft.com/office/drawing/2014/main" id="{D209386C-0B7C-4550-B68C-6B2B6410F2C0}"/>
              </a:ext>
            </a:extLst>
          </p:cNvPr>
          <p:cNvPicPr>
            <a:picLocks noGrp="1" noChangeAspect="1"/>
          </p:cNvPicPr>
          <p:nvPr>
            <p:ph idx="1"/>
          </p:nvPr>
        </p:nvPicPr>
        <p:blipFill rotWithShape="1">
          <a:blip r:embed="rId2"/>
          <a:srcRect l="23294" t="7491" r="24196" b="8790"/>
          <a:stretch/>
        </p:blipFill>
        <p:spPr>
          <a:xfrm>
            <a:off x="4301413" y="90196"/>
            <a:ext cx="7445828" cy="6677608"/>
          </a:xfrm>
        </p:spPr>
      </p:pic>
    </p:spTree>
    <p:extLst>
      <p:ext uri="{BB962C8B-B14F-4D97-AF65-F5344CB8AC3E}">
        <p14:creationId xmlns:p14="http://schemas.microsoft.com/office/powerpoint/2010/main" val="286067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4AD7A-9FF3-46A9-A3EB-38130079DB05}"/>
              </a:ext>
            </a:extLst>
          </p:cNvPr>
          <p:cNvSpPr>
            <a:spLocks noGrp="1"/>
          </p:cNvSpPr>
          <p:nvPr>
            <p:ph type="title"/>
          </p:nvPr>
        </p:nvSpPr>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2. Lav en foreløbig oplistning af indholdet</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ACF8DE35-9E00-48C5-A2AB-3AE046AE87CF}"/>
              </a:ext>
            </a:extLst>
          </p:cNvPr>
          <p:cNvSpPr>
            <a:spLocks noGrp="1"/>
          </p:cNvSpPr>
          <p:nvPr>
            <p:ph idx="1"/>
          </p:nvPr>
        </p:nvSpPr>
        <p:spPr/>
        <p:txBody>
          <a:bodyPr>
            <a:normAutofit/>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Hvad skal bogen indeholde?</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Hvor mange slægtled skal den beskæftige sig med?</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Hvilket </a:t>
            </a:r>
            <a:r>
              <a:rPr lang="da-DK"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årstal</a:t>
            </a:r>
            <a:r>
              <a:rPr lang="da-DK" sz="2400" dirty="0">
                <a:latin typeface="Calibri" panose="020F0502020204030204" pitchFamily="34" charset="0"/>
                <a:ea typeface="Calibri" panose="020F0502020204030204" pitchFamily="34" charset="0"/>
                <a:cs typeface="Times New Roman" panose="02020603050405020304" pitchFamily="18" charset="0"/>
              </a:rPr>
              <a:t> begynder og slutter historien? </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Hvilket geografisk område skal den afgrænses til?</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Er der nogle personer, der skal træde tydeligere frem end andre? Fordi du enten ved mere, eller fordi de rummer en særligt god historie</a:t>
            </a:r>
          </a:p>
          <a:p>
            <a:endParaRPr lang="da-DK" dirty="0"/>
          </a:p>
        </p:txBody>
      </p:sp>
      <p:pic>
        <p:nvPicPr>
          <p:cNvPr id="4" name="Billede 3">
            <a:extLst>
              <a:ext uri="{FF2B5EF4-FFF2-40B4-BE49-F238E27FC236}">
                <a16:creationId xmlns:a16="http://schemas.microsoft.com/office/drawing/2014/main" id="{DD675C33-28ED-4B23-8BF7-316C944E7920}"/>
              </a:ext>
            </a:extLst>
          </p:cNvPr>
          <p:cNvPicPr>
            <a:picLocks noChangeAspect="1"/>
          </p:cNvPicPr>
          <p:nvPr/>
        </p:nvPicPr>
        <p:blipFill>
          <a:blip r:embed="rId2"/>
          <a:stretch>
            <a:fillRect/>
          </a:stretch>
        </p:blipFill>
        <p:spPr>
          <a:xfrm>
            <a:off x="9726126" y="5423499"/>
            <a:ext cx="969348" cy="975445"/>
          </a:xfrm>
          <a:prstGeom prst="rect">
            <a:avLst/>
          </a:prstGeom>
        </p:spPr>
      </p:pic>
      <p:pic>
        <p:nvPicPr>
          <p:cNvPr id="5" name="Billede 4">
            <a:extLst>
              <a:ext uri="{FF2B5EF4-FFF2-40B4-BE49-F238E27FC236}">
                <a16:creationId xmlns:a16="http://schemas.microsoft.com/office/drawing/2014/main" id="{20CB768D-3A99-47CA-BB39-AA91BCA4E287}"/>
              </a:ext>
            </a:extLst>
          </p:cNvPr>
          <p:cNvPicPr>
            <a:picLocks noChangeAspect="1"/>
          </p:cNvPicPr>
          <p:nvPr/>
        </p:nvPicPr>
        <p:blipFill>
          <a:blip r:embed="rId3"/>
          <a:stretch>
            <a:fillRect/>
          </a:stretch>
        </p:blipFill>
        <p:spPr>
          <a:xfrm>
            <a:off x="8286163" y="5423499"/>
            <a:ext cx="975445" cy="975445"/>
          </a:xfrm>
          <a:prstGeom prst="rect">
            <a:avLst/>
          </a:prstGeom>
        </p:spPr>
      </p:pic>
    </p:spTree>
    <p:extLst>
      <p:ext uri="{BB962C8B-B14F-4D97-AF65-F5344CB8AC3E}">
        <p14:creationId xmlns:p14="http://schemas.microsoft.com/office/powerpoint/2010/main" val="354955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6295D53-0474-4725-85BE-1F15FCC2D9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E4CBEC-18A2-4509-A45D-D5E653582C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A5EA4A7-4381-4FC6-AA9A-C9EA77B84F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 name="Titel 1">
            <a:extLst>
              <a:ext uri="{FF2B5EF4-FFF2-40B4-BE49-F238E27FC236}">
                <a16:creationId xmlns:a16="http://schemas.microsoft.com/office/drawing/2014/main" id="{6A2B68FC-D2E0-46C6-BF24-F1D2DF956C1E}"/>
              </a:ext>
            </a:extLst>
          </p:cNvPr>
          <p:cNvSpPr>
            <a:spLocks noGrp="1"/>
          </p:cNvSpPr>
          <p:nvPr>
            <p:ph type="title"/>
          </p:nvPr>
        </p:nvSpPr>
        <p:spPr>
          <a:xfrm>
            <a:off x="1259893" y="3101093"/>
            <a:ext cx="2454052" cy="3029344"/>
          </a:xfrm>
        </p:spPr>
        <p:txBody>
          <a:bodyPr>
            <a:normAutofit/>
          </a:bodyPr>
          <a:lstStyle/>
          <a:p>
            <a:pPr>
              <a:spcBef>
                <a:spcPts val="1200"/>
              </a:spcBef>
              <a:spcAft>
                <a:spcPts val="0"/>
              </a:spcAft>
            </a:pPr>
            <a:r>
              <a:rPr lang="da-DK" sz="3200" kern="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14. Skal bogen læses af mange?</a:t>
            </a:r>
            <a:br>
              <a:rPr lang="da-DK" sz="3200" b="1" kern="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br>
            <a:endParaRPr lang="da-DK" sz="3200">
              <a:solidFill>
                <a:schemeClr val="bg1"/>
              </a:solidFill>
            </a:endParaRPr>
          </a:p>
        </p:txBody>
      </p:sp>
      <p:graphicFrame>
        <p:nvGraphicFramePr>
          <p:cNvPr id="5" name="Pladsholder til indhold 2"/>
          <p:cNvGraphicFramePr>
            <a:graphicFrameLocks noGrp="1"/>
          </p:cNvGraphicFramePr>
          <p:nvPr>
            <p:ph idx="1"/>
            <p:extLst>
              <p:ext uri="{D42A27DB-BD31-4B8C-83A1-F6EECF244321}">
                <p14:modId xmlns:p14="http://schemas.microsoft.com/office/powerpoint/2010/main" val="371919928"/>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823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6BF98EC-7CA0-4E0B-8B6D-513AC5F96766}"/>
              </a:ext>
            </a:extLst>
          </p:cNvPr>
          <p:cNvSpPr>
            <a:spLocks noGrp="1"/>
          </p:cNvSpPr>
          <p:nvPr>
            <p:ph idx="1"/>
          </p:nvPr>
        </p:nvSpPr>
        <p:spPr/>
        <p:txBody>
          <a:bodyPr/>
          <a:lstStyle/>
          <a:p>
            <a:pPr marL="0" indent="0" algn="ctr">
              <a:lnSpc>
                <a:spcPct val="115000"/>
              </a:lnSpc>
              <a:buNone/>
            </a:pPr>
            <a:r>
              <a:rPr lang="da-DK" sz="6000" b="1" kern="1400" spc="-50" dirty="0">
                <a:solidFill>
                  <a:srgbClr val="00B050"/>
                </a:solidFill>
                <a:latin typeface="Calibri Light" panose="020F0302020204030204" pitchFamily="34" charset="0"/>
                <a:ea typeface="Times New Roman" panose="02020603050405020304" pitchFamily="18" charset="0"/>
                <a:cs typeface="Times New Roman" panose="02020603050405020304" pitchFamily="18" charset="0"/>
              </a:rPr>
              <a:t>Flid er heldets moder –</a:t>
            </a:r>
          </a:p>
          <a:p>
            <a:pPr marL="0" indent="0" algn="ctr">
              <a:lnSpc>
                <a:spcPct val="115000"/>
              </a:lnSpc>
              <a:spcAft>
                <a:spcPts val="800"/>
              </a:spcAft>
              <a:buNone/>
            </a:pPr>
            <a:r>
              <a:rPr lang="da-DK" sz="6000" b="1" kern="1400" spc="-50" dirty="0">
                <a:solidFill>
                  <a:srgbClr val="00B050"/>
                </a:solidFill>
                <a:latin typeface="Calibri Light" panose="020F0302020204030204" pitchFamily="34" charset="0"/>
                <a:ea typeface="Times New Roman" panose="02020603050405020304" pitchFamily="18" charset="0"/>
                <a:cs typeface="Times New Roman" panose="02020603050405020304" pitchFamily="18" charset="0"/>
              </a:rPr>
              <a:t>også når man skriver bøger!</a:t>
            </a:r>
          </a:p>
          <a:p>
            <a:endParaRPr lang="da-DK" dirty="0"/>
          </a:p>
        </p:txBody>
      </p:sp>
    </p:spTree>
    <p:extLst>
      <p:ext uri="{BB962C8B-B14F-4D97-AF65-F5344CB8AC3E}">
        <p14:creationId xmlns:p14="http://schemas.microsoft.com/office/powerpoint/2010/main" val="405402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74263" y="169360"/>
            <a:ext cx="8911687" cy="1280890"/>
          </a:xfrm>
        </p:spPr>
        <p:txBody>
          <a:bodyPr>
            <a:normAutofit/>
          </a:bodyPr>
          <a:lstStyle/>
          <a:p>
            <a:r>
              <a:rPr lang="da-DK" dirty="0"/>
              <a:t>Baggrund: Slægten Sorterup</a:t>
            </a:r>
            <a:br>
              <a:rPr lang="da-DK" dirty="0"/>
            </a:br>
            <a:endParaRPr lang="da-DK"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00" y="1020498"/>
            <a:ext cx="2068055"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øjrepil 3"/>
          <p:cNvSpPr/>
          <p:nvPr/>
        </p:nvSpPr>
        <p:spPr>
          <a:xfrm>
            <a:off x="4049812" y="1664718"/>
            <a:ext cx="978408" cy="484632"/>
          </a:xfrm>
          <a:prstGeom prst="rightArrow">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199" y="908721"/>
            <a:ext cx="1388169" cy="213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04112" y="1664718"/>
            <a:ext cx="1079086" cy="603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1210" y="908720"/>
            <a:ext cx="1555935" cy="213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5345" y="3924093"/>
            <a:ext cx="1947342" cy="2041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Højrepil 10"/>
          <p:cNvSpPr/>
          <p:nvPr/>
        </p:nvSpPr>
        <p:spPr>
          <a:xfrm>
            <a:off x="6274885" y="4567237"/>
            <a:ext cx="978408" cy="484632"/>
          </a:xfrm>
          <a:prstGeom prst="rightArrow">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2042" y="3785683"/>
            <a:ext cx="1584459" cy="2179439"/>
          </a:xfrm>
          <a:prstGeom prst="rect">
            <a:avLst/>
          </a:prstGeom>
          <a:noFill/>
          <a:ln w="57150">
            <a:solidFill>
              <a:srgbClr val="92D050"/>
            </a:solidFill>
          </a:ln>
          <a:extLst>
            <a:ext uri="{909E8E84-426E-40DD-AFC4-6F175D3DCCD1}">
              <a14:hiddenFill xmlns:a14="http://schemas.microsoft.com/office/drawing/2010/main">
                <a:solidFill>
                  <a:srgbClr val="FFFFFF"/>
                </a:solidFill>
              </a14:hiddenFill>
            </a:ext>
          </a:extLst>
        </p:spPr>
      </p:pic>
      <p:sp>
        <p:nvSpPr>
          <p:cNvPr id="5" name="Tekstboks 4"/>
          <p:cNvSpPr txBox="1"/>
          <p:nvPr/>
        </p:nvSpPr>
        <p:spPr>
          <a:xfrm>
            <a:off x="1955028" y="3143400"/>
            <a:ext cx="2501489" cy="523220"/>
          </a:xfrm>
          <a:prstGeom prst="rect">
            <a:avLst/>
          </a:prstGeom>
          <a:noFill/>
        </p:spPr>
        <p:txBody>
          <a:bodyPr wrap="square" rtlCol="0">
            <a:spAutoFit/>
          </a:bodyPr>
          <a:lstStyle/>
          <a:p>
            <a:r>
              <a:rPr lang="da-DK" sz="1400" b="1" dirty="0"/>
              <a:t>Julius Benjamin Sorterup</a:t>
            </a:r>
          </a:p>
          <a:p>
            <a:r>
              <a:rPr lang="da-DK" sz="1400" b="1" dirty="0"/>
              <a:t>1815 - 1849</a:t>
            </a:r>
          </a:p>
        </p:txBody>
      </p:sp>
      <p:sp>
        <p:nvSpPr>
          <p:cNvPr id="6" name="Tekstboks 5"/>
          <p:cNvSpPr txBox="1"/>
          <p:nvPr/>
        </p:nvSpPr>
        <p:spPr>
          <a:xfrm>
            <a:off x="5405199" y="3141514"/>
            <a:ext cx="1944216" cy="738664"/>
          </a:xfrm>
          <a:prstGeom prst="rect">
            <a:avLst/>
          </a:prstGeom>
          <a:noFill/>
        </p:spPr>
        <p:txBody>
          <a:bodyPr wrap="square" rtlCol="0">
            <a:spAutoFit/>
          </a:bodyPr>
          <a:lstStyle/>
          <a:p>
            <a:r>
              <a:rPr lang="da-DK" sz="1400" b="1" dirty="0"/>
              <a:t>Conrad Edvard Sorterup</a:t>
            </a:r>
          </a:p>
          <a:p>
            <a:r>
              <a:rPr lang="da-DK" sz="1400" b="1" dirty="0"/>
              <a:t>1848 - 1880</a:t>
            </a:r>
          </a:p>
        </p:txBody>
      </p:sp>
      <p:sp>
        <p:nvSpPr>
          <p:cNvPr id="8" name="Tekstboks 7"/>
          <p:cNvSpPr txBox="1"/>
          <p:nvPr/>
        </p:nvSpPr>
        <p:spPr>
          <a:xfrm>
            <a:off x="8544272" y="3140968"/>
            <a:ext cx="1800201" cy="523220"/>
          </a:xfrm>
          <a:prstGeom prst="rect">
            <a:avLst/>
          </a:prstGeom>
          <a:noFill/>
        </p:spPr>
        <p:txBody>
          <a:bodyPr wrap="square" rtlCol="0">
            <a:spAutoFit/>
          </a:bodyPr>
          <a:lstStyle/>
          <a:p>
            <a:r>
              <a:rPr lang="da-DK" sz="1400" b="1" dirty="0"/>
              <a:t>Åge Sejer Sorterup</a:t>
            </a:r>
          </a:p>
          <a:p>
            <a:r>
              <a:rPr lang="da-DK" sz="1400" b="1" dirty="0"/>
              <a:t>1872 - 1952</a:t>
            </a:r>
          </a:p>
        </p:txBody>
      </p:sp>
      <p:sp>
        <p:nvSpPr>
          <p:cNvPr id="9" name="Tekstboks 8"/>
          <p:cNvSpPr txBox="1"/>
          <p:nvPr/>
        </p:nvSpPr>
        <p:spPr>
          <a:xfrm>
            <a:off x="3565345" y="6052953"/>
            <a:ext cx="1947342" cy="523220"/>
          </a:xfrm>
          <a:prstGeom prst="rect">
            <a:avLst/>
          </a:prstGeom>
          <a:noFill/>
        </p:spPr>
        <p:txBody>
          <a:bodyPr wrap="square" rtlCol="0">
            <a:spAutoFit/>
          </a:bodyPr>
          <a:lstStyle/>
          <a:p>
            <a:r>
              <a:rPr lang="da-DK" sz="1400" b="1" dirty="0"/>
              <a:t>Erik Sejer Sorterup</a:t>
            </a:r>
          </a:p>
          <a:p>
            <a:r>
              <a:rPr lang="da-DK" sz="1400" b="1" dirty="0"/>
              <a:t>1900 - 1948</a:t>
            </a:r>
          </a:p>
        </p:txBody>
      </p:sp>
      <p:sp>
        <p:nvSpPr>
          <p:cNvPr id="10" name="Tekstboks 9"/>
          <p:cNvSpPr txBox="1"/>
          <p:nvPr/>
        </p:nvSpPr>
        <p:spPr>
          <a:xfrm>
            <a:off x="7724718" y="6052953"/>
            <a:ext cx="1584459" cy="523220"/>
          </a:xfrm>
          <a:prstGeom prst="rect">
            <a:avLst/>
          </a:prstGeom>
          <a:noFill/>
        </p:spPr>
        <p:txBody>
          <a:bodyPr wrap="square" rtlCol="0">
            <a:spAutoFit/>
          </a:bodyPr>
          <a:lstStyle/>
          <a:p>
            <a:r>
              <a:rPr lang="da-DK" sz="1400" b="1" dirty="0"/>
              <a:t>Erik Christensen</a:t>
            </a:r>
          </a:p>
          <a:p>
            <a:r>
              <a:rPr lang="da-DK" sz="1400" b="1" dirty="0"/>
              <a:t>1923 - 1994</a:t>
            </a:r>
          </a:p>
        </p:txBody>
      </p:sp>
      <p:pic>
        <p:nvPicPr>
          <p:cNvPr id="3" name="Billede 2">
            <a:extLst>
              <a:ext uri="{FF2B5EF4-FFF2-40B4-BE49-F238E27FC236}">
                <a16:creationId xmlns:a16="http://schemas.microsoft.com/office/drawing/2014/main" id="{B4A51018-23AA-4B28-95F7-890161CCF19D}"/>
              </a:ext>
            </a:extLst>
          </p:cNvPr>
          <p:cNvPicPr>
            <a:picLocks noChangeAspect="1"/>
          </p:cNvPicPr>
          <p:nvPr/>
        </p:nvPicPr>
        <p:blipFill>
          <a:blip r:embed="rId8"/>
          <a:stretch>
            <a:fillRect/>
          </a:stretch>
        </p:blipFill>
        <p:spPr>
          <a:xfrm>
            <a:off x="9547602" y="4567237"/>
            <a:ext cx="1079086" cy="597460"/>
          </a:xfrm>
          <a:prstGeom prst="rect">
            <a:avLst/>
          </a:prstGeom>
        </p:spPr>
      </p:pic>
      <p:pic>
        <p:nvPicPr>
          <p:cNvPr id="12" name="Billede 11" descr="Et billede, der indeholder person, væg, kvinde, indendørs&#10;&#10;Automatisk oprettet beskrivelse">
            <a:extLst>
              <a:ext uri="{FF2B5EF4-FFF2-40B4-BE49-F238E27FC236}">
                <a16:creationId xmlns:a16="http://schemas.microsoft.com/office/drawing/2014/main" id="{B843CF76-6FC1-44E6-A261-629D8F9EC3B0}"/>
              </a:ext>
            </a:extLst>
          </p:cNvPr>
          <p:cNvPicPr>
            <a:picLocks noChangeAspect="1"/>
          </p:cNvPicPr>
          <p:nvPr/>
        </p:nvPicPr>
        <p:blipFill>
          <a:blip r:embed="rId9"/>
          <a:stretch>
            <a:fillRect/>
          </a:stretch>
        </p:blipFill>
        <p:spPr>
          <a:xfrm>
            <a:off x="10728149" y="4639026"/>
            <a:ext cx="1008049" cy="1326096"/>
          </a:xfrm>
          <a:prstGeom prst="rect">
            <a:avLst/>
          </a:prstGeom>
        </p:spPr>
      </p:pic>
    </p:spTree>
    <p:extLst>
      <p:ext uri="{BB962C8B-B14F-4D97-AF65-F5344CB8AC3E}">
        <p14:creationId xmlns:p14="http://schemas.microsoft.com/office/powerpoint/2010/main" val="392572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196BC8D7-7634-4AEB-A15A-F3BEEAF21284}"/>
              </a:ext>
            </a:extLst>
          </p:cNvPr>
          <p:cNvPicPr>
            <a:picLocks noGrp="1" noChangeAspect="1"/>
          </p:cNvPicPr>
          <p:nvPr>
            <p:ph idx="1"/>
          </p:nvPr>
        </p:nvPicPr>
        <p:blipFill>
          <a:blip r:embed="rId2"/>
          <a:stretch>
            <a:fillRect/>
          </a:stretch>
        </p:blipFill>
        <p:spPr>
          <a:xfrm>
            <a:off x="4085048" y="649718"/>
            <a:ext cx="7634201" cy="5748023"/>
          </a:xfrm>
          <a:prstGeom prst="rect">
            <a:avLst/>
          </a:prstGeom>
        </p:spPr>
      </p:pic>
      <p:sp>
        <p:nvSpPr>
          <p:cNvPr id="5" name="Tekstfelt 4">
            <a:extLst>
              <a:ext uri="{FF2B5EF4-FFF2-40B4-BE49-F238E27FC236}">
                <a16:creationId xmlns:a16="http://schemas.microsoft.com/office/drawing/2014/main" id="{EEAE7F77-BB52-40E7-ACCF-A9A0580D87DB}"/>
              </a:ext>
            </a:extLst>
          </p:cNvPr>
          <p:cNvSpPr txBox="1"/>
          <p:nvPr/>
        </p:nvSpPr>
        <p:spPr>
          <a:xfrm>
            <a:off x="942392" y="2118049"/>
            <a:ext cx="2799184" cy="3416320"/>
          </a:xfrm>
          <a:prstGeom prst="rect">
            <a:avLst/>
          </a:prstGeom>
          <a:noFill/>
        </p:spPr>
        <p:txBody>
          <a:bodyPr wrap="square" rtlCol="0">
            <a:spAutoFit/>
          </a:bodyPr>
          <a:lstStyle/>
          <a:p>
            <a:r>
              <a:rPr lang="da-DK" sz="2400" dirty="0"/>
              <a:t>Caroline og Johannes Jönsson med barnebarn, søn og tre plejebørn.</a:t>
            </a:r>
          </a:p>
          <a:p>
            <a:endParaRPr lang="da-DK" sz="2400" dirty="0"/>
          </a:p>
          <a:p>
            <a:r>
              <a:rPr lang="da-DK" sz="2400" b="1" dirty="0">
                <a:ln w="0"/>
                <a:solidFill>
                  <a:schemeClr val="accent2"/>
                </a:solidFill>
                <a:effectLst>
                  <a:outerShdw blurRad="38100" dist="25400" dir="5400000" algn="ctr" rotWithShape="0">
                    <a:srgbClr val="6E747A">
                      <a:alpha val="43000"/>
                    </a:srgbClr>
                  </a:outerShdw>
                </a:effectLst>
              </a:rPr>
              <a:t>Erik Christensen</a:t>
            </a:r>
          </a:p>
          <a:p>
            <a:endParaRPr lang="da-DK" sz="2400" dirty="0"/>
          </a:p>
          <a:p>
            <a:r>
              <a:rPr lang="da-DK" sz="2400" dirty="0"/>
              <a:t>Vridsløselille 1925</a:t>
            </a:r>
          </a:p>
        </p:txBody>
      </p:sp>
      <p:cxnSp>
        <p:nvCxnSpPr>
          <p:cNvPr id="7" name="Lige pilforbindelse 6">
            <a:extLst>
              <a:ext uri="{FF2B5EF4-FFF2-40B4-BE49-F238E27FC236}">
                <a16:creationId xmlns:a16="http://schemas.microsoft.com/office/drawing/2014/main" id="{9418710A-A955-413A-B517-B76BC45A1B77}"/>
              </a:ext>
            </a:extLst>
          </p:cNvPr>
          <p:cNvCxnSpPr/>
          <p:nvPr/>
        </p:nvCxnSpPr>
        <p:spPr>
          <a:xfrm>
            <a:off x="3452327" y="4590661"/>
            <a:ext cx="4021493" cy="35456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54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8E421-4371-48DB-9C4E-8987A8CF81BB}"/>
              </a:ext>
            </a:extLst>
          </p:cNvPr>
          <p:cNvSpPr>
            <a:spLocks noGrp="1"/>
          </p:cNvSpPr>
          <p:nvPr>
            <p:ph type="title"/>
          </p:nvPr>
        </p:nvSpPr>
        <p:spPr>
          <a:xfrm>
            <a:off x="2592925" y="624110"/>
            <a:ext cx="8911687" cy="896780"/>
          </a:xfrm>
        </p:spPr>
        <p:txBody>
          <a:bodyPr>
            <a:normAutofit fontScale="90000"/>
          </a:bodyPr>
          <a:lstStyle/>
          <a:p>
            <a:pPr>
              <a:lnSpc>
                <a:spcPct val="115000"/>
              </a:lnSpc>
              <a:spcBef>
                <a:spcPts val="1200"/>
              </a:spcBef>
              <a:spcAft>
                <a:spcPts val="0"/>
              </a:spcAft>
            </a:pPr>
            <a:r>
              <a:rPr lang="da-DK" sz="4400"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3. Disposition/Indholdsfortegnelse</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F3C2EDB5-7640-4FDB-BB4E-82F9486AA52B}"/>
              </a:ext>
            </a:extLst>
          </p:cNvPr>
          <p:cNvSpPr>
            <a:spLocks noGrp="1"/>
          </p:cNvSpPr>
          <p:nvPr>
            <p:ph idx="1"/>
          </p:nvPr>
        </p:nvSpPr>
        <p:spPr>
          <a:xfrm>
            <a:off x="2589212" y="1520890"/>
            <a:ext cx="8915400" cy="4973216"/>
          </a:xfrm>
        </p:spPr>
        <p:txBody>
          <a:bodyPr>
            <a:normAutofit fontScale="92500" lnSpcReduction="20000"/>
          </a:bodyPr>
          <a:lstStyle/>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Foreløbig indholdsfortegnelse</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Skal bogen skrives som referat? (Så skete der det, og så skete der det/fremadskridende fortælling)</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Skal bogen skrives som scener?</a:t>
            </a:r>
          </a:p>
          <a:p>
            <a:pPr lvl="0">
              <a:lnSpc>
                <a:spcPct val="115000"/>
              </a:lnSpc>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Skal bogen bygges op som fiktion/roman/novelle?</a:t>
            </a:r>
          </a:p>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Hvis den skal udgives offentligt, er det nu, du skal overveje en redaktør!</a:t>
            </a:r>
          </a:p>
          <a:p>
            <a:pPr lvl="0">
              <a:lnSpc>
                <a:spcPct val="115000"/>
              </a:lnSpc>
              <a:spcAft>
                <a:spcPts val="800"/>
              </a:spcAft>
              <a:buFont typeface="Symbol" panose="05050102010706020507" pitchFamily="18" charset="2"/>
              <a:buChar char=""/>
            </a:pPr>
            <a:r>
              <a:rPr lang="da-DK" sz="2400" i="1" dirty="0">
                <a:latin typeface="Calibri" panose="020F0502020204030204" pitchFamily="34" charset="0"/>
                <a:ea typeface="Calibri" panose="020F0502020204030204" pitchFamily="34" charset="0"/>
                <a:cs typeface="Times New Roman" panose="02020603050405020304" pitchFamily="18" charset="0"/>
              </a:rPr>
              <a:t>Caroline Jönsson </a:t>
            </a:r>
            <a:r>
              <a:rPr lang="da-DK" sz="2400" dirty="0">
                <a:latin typeface="Calibri" panose="020F0502020204030204" pitchFamily="34" charset="0"/>
                <a:ea typeface="Calibri" panose="020F0502020204030204" pitchFamily="34" charset="0"/>
                <a:cs typeface="Times New Roman" panose="02020603050405020304" pitchFamily="18" charset="0"/>
              </a:rPr>
              <a:t>– halvoffentlig</a:t>
            </a:r>
          </a:p>
          <a:p>
            <a:pPr lvl="0">
              <a:lnSpc>
                <a:spcPct val="115000"/>
              </a:lnSpc>
              <a:spcAft>
                <a:spcPts val="800"/>
              </a:spcAft>
              <a:buFont typeface="Symbol" panose="05050102010706020507" pitchFamily="18" charset="2"/>
              <a:buChar char=""/>
            </a:pPr>
            <a:r>
              <a:rPr lang="da-DK" sz="2400" i="1" dirty="0">
                <a:latin typeface="Calibri" panose="020F0502020204030204" pitchFamily="34" charset="0"/>
                <a:ea typeface="Calibri" panose="020F0502020204030204" pitchFamily="34" charset="0"/>
                <a:cs typeface="Times New Roman" panose="02020603050405020304" pitchFamily="18" charset="0"/>
              </a:rPr>
              <a:t>St. Thomas-mysteriet </a:t>
            </a:r>
            <a:r>
              <a:rPr lang="da-DK" sz="2400" dirty="0">
                <a:latin typeface="Calibri" panose="020F0502020204030204" pitchFamily="34" charset="0"/>
                <a:ea typeface="Calibri" panose="020F0502020204030204" pitchFamily="34" charset="0"/>
                <a:cs typeface="Times New Roman" panose="02020603050405020304" pitchFamily="18" charset="0"/>
              </a:rPr>
              <a:t>– offentlig</a:t>
            </a:r>
          </a:p>
          <a:p>
            <a:pPr lvl="0">
              <a:lnSpc>
                <a:spcPct val="115000"/>
              </a:lnSpc>
              <a:spcAft>
                <a:spcPts val="800"/>
              </a:spcAft>
              <a:buFont typeface="Symbol" panose="05050102010706020507" pitchFamily="18" charset="2"/>
              <a:buChar char=""/>
            </a:pPr>
            <a:r>
              <a:rPr lang="da-DK" sz="2400" i="1" dirty="0">
                <a:latin typeface="Calibri" panose="020F0502020204030204" pitchFamily="34" charset="0"/>
                <a:ea typeface="Calibri" panose="020F0502020204030204" pitchFamily="34" charset="0"/>
                <a:cs typeface="Times New Roman" panose="02020603050405020304" pitchFamily="18" charset="0"/>
              </a:rPr>
              <a:t>Vores liv</a:t>
            </a:r>
            <a:r>
              <a:rPr lang="da-DK" sz="2400" dirty="0">
                <a:latin typeface="Calibri" panose="020F0502020204030204" pitchFamily="34" charset="0"/>
                <a:ea typeface="Calibri" panose="020F0502020204030204" pitchFamily="34" charset="0"/>
                <a:cs typeface="Times New Roman" panose="02020603050405020304" pitchFamily="18" charset="0"/>
              </a:rPr>
              <a:t> - offentlig</a:t>
            </a:r>
            <a:endParaRPr lang="da-DK" sz="2400" i="1"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800"/>
              </a:spcAft>
              <a:buFont typeface="Symbol" panose="05050102010706020507" pitchFamily="18" charset="2"/>
              <a:buChar char=""/>
            </a:pPr>
            <a:r>
              <a:rPr lang="da-DK" sz="3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Vi går i dybden med de 3 fortælleformer om lidt!</a:t>
            </a:r>
          </a:p>
          <a:p>
            <a:endParaRPr lang="da-DK" dirty="0"/>
          </a:p>
        </p:txBody>
      </p:sp>
    </p:spTree>
    <p:extLst>
      <p:ext uri="{BB962C8B-B14F-4D97-AF65-F5344CB8AC3E}">
        <p14:creationId xmlns:p14="http://schemas.microsoft.com/office/powerpoint/2010/main" val="378634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9450E-C272-4CE1-8DB8-C54141425B34}"/>
              </a:ext>
            </a:extLst>
          </p:cNvPr>
          <p:cNvSpPr>
            <a:spLocks noGrp="1"/>
          </p:cNvSpPr>
          <p:nvPr>
            <p:ph type="title"/>
          </p:nvPr>
        </p:nvSpPr>
        <p:spPr/>
        <p:txBody>
          <a:bodyPr>
            <a:noAutofit/>
          </a:bodyPr>
          <a:lstStyle/>
          <a:p>
            <a:r>
              <a:rPr lang="da-DK" sz="4000" dirty="0">
                <a:latin typeface="Calibri" panose="020F0502020204030204" pitchFamily="34" charset="0"/>
                <a:ea typeface="Calibri" panose="020F0502020204030204" pitchFamily="34" charset="0"/>
                <a:cs typeface="Times New Roman" panose="02020603050405020304" pitchFamily="18" charset="0"/>
              </a:rPr>
              <a:t>Nu er hovedbeslutningerne taget……</a:t>
            </a:r>
            <a:br>
              <a:rPr lang="da-DK" sz="4000" dirty="0">
                <a:latin typeface="Calibri" panose="020F0502020204030204" pitchFamily="34" charset="0"/>
                <a:ea typeface="Calibri" panose="020F0502020204030204" pitchFamily="34" charset="0"/>
                <a:cs typeface="Times New Roman" panose="02020603050405020304" pitchFamily="18" charset="0"/>
              </a:rPr>
            </a:br>
            <a:endParaRPr lang="da-DK" sz="4000" dirty="0"/>
          </a:p>
        </p:txBody>
      </p:sp>
      <p:sp>
        <p:nvSpPr>
          <p:cNvPr id="3" name="Pladsholder til indhold 2">
            <a:extLst>
              <a:ext uri="{FF2B5EF4-FFF2-40B4-BE49-F238E27FC236}">
                <a16:creationId xmlns:a16="http://schemas.microsoft.com/office/drawing/2014/main" id="{03296E8F-28DF-40CE-9663-5CB3BF5A4952}"/>
              </a:ext>
            </a:extLst>
          </p:cNvPr>
          <p:cNvSpPr>
            <a:spLocks noGrp="1"/>
          </p:cNvSpPr>
          <p:nvPr>
            <p:ph idx="1"/>
          </p:nvPr>
        </p:nvSpPr>
        <p:spPr/>
        <p:txBody>
          <a:bodyPr/>
          <a:lstStyle/>
          <a:p>
            <a:pPr>
              <a:lnSpc>
                <a:spcPct val="115000"/>
              </a:lnSpc>
              <a:spcAft>
                <a:spcPts val="800"/>
              </a:spcAft>
            </a:pPr>
            <a:r>
              <a:rPr lang="da-DK" sz="2400" dirty="0">
                <a:latin typeface="Calibri" panose="020F0502020204030204" pitchFamily="34" charset="0"/>
                <a:ea typeface="Calibri" panose="020F0502020204030204" pitchFamily="34" charset="0"/>
                <a:cs typeface="Times New Roman" panose="02020603050405020304" pitchFamily="18" charset="0"/>
              </a:rPr>
              <a:t>Skriv indholdsfortegnelsen på et stort stykke papir eller en opslagstavle.</a:t>
            </a:r>
          </a:p>
          <a:p>
            <a:pPr>
              <a:lnSpc>
                <a:spcPct val="115000"/>
              </a:lnSpc>
              <a:spcAft>
                <a:spcPts val="800"/>
              </a:spcAft>
            </a:pPr>
            <a:r>
              <a:rPr lang="da-DK" sz="2400" dirty="0">
                <a:latin typeface="Calibri" panose="020F0502020204030204" pitchFamily="34" charset="0"/>
                <a:ea typeface="Calibri" panose="020F0502020204030204" pitchFamily="34" charset="0"/>
                <a:cs typeface="Times New Roman" panose="02020603050405020304" pitchFamily="18" charset="0"/>
              </a:rPr>
              <a:t>Lav plads til, at der kan skrives stikord under indholdsfortegnelsens enkelte punkter</a:t>
            </a:r>
          </a:p>
          <a:p>
            <a:endParaRPr lang="da-DK" dirty="0"/>
          </a:p>
        </p:txBody>
      </p:sp>
    </p:spTree>
    <p:extLst>
      <p:ext uri="{BB962C8B-B14F-4D97-AF65-F5344CB8AC3E}">
        <p14:creationId xmlns:p14="http://schemas.microsoft.com/office/powerpoint/2010/main" val="258019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E1FAA3-E47A-4D1C-8FC2-5CD16BFDAC8B}"/>
              </a:ext>
            </a:extLst>
          </p:cNvPr>
          <p:cNvSpPr>
            <a:spLocks noGrp="1"/>
          </p:cNvSpPr>
          <p:nvPr>
            <p:ph type="title"/>
          </p:nvPr>
        </p:nvSpPr>
        <p:spPr/>
        <p:txBody>
          <a:bodyPr>
            <a:normAutofit/>
          </a:bodyPr>
          <a:lstStyle/>
          <a:p>
            <a:r>
              <a:rPr lang="da-DK" sz="4000" dirty="0"/>
              <a:t>Man kan også gøre sådan her…..</a:t>
            </a:r>
          </a:p>
        </p:txBody>
      </p:sp>
      <p:pic>
        <p:nvPicPr>
          <p:cNvPr id="5" name="Pladsholder til indhold 4">
            <a:extLst>
              <a:ext uri="{FF2B5EF4-FFF2-40B4-BE49-F238E27FC236}">
                <a16:creationId xmlns:a16="http://schemas.microsoft.com/office/drawing/2014/main" id="{BB868132-B839-4533-A224-985EC393C506}"/>
              </a:ext>
            </a:extLst>
          </p:cNvPr>
          <p:cNvPicPr>
            <a:picLocks noGrp="1" noChangeAspect="1"/>
          </p:cNvPicPr>
          <p:nvPr>
            <p:ph idx="1"/>
          </p:nvPr>
        </p:nvPicPr>
        <p:blipFill>
          <a:blip r:embed="rId2"/>
          <a:stretch>
            <a:fillRect/>
          </a:stretch>
        </p:blipFill>
        <p:spPr>
          <a:xfrm>
            <a:off x="1883059" y="1585163"/>
            <a:ext cx="10003722" cy="5048903"/>
          </a:xfrm>
        </p:spPr>
      </p:pic>
    </p:spTree>
    <p:extLst>
      <p:ext uri="{BB962C8B-B14F-4D97-AF65-F5344CB8AC3E}">
        <p14:creationId xmlns:p14="http://schemas.microsoft.com/office/powerpoint/2010/main" val="244200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79A2D0-7D6F-42BD-8161-1C5267EFF367}"/>
              </a:ext>
            </a:extLst>
          </p:cNvPr>
          <p:cNvSpPr>
            <a:spLocks noGrp="1"/>
          </p:cNvSpPr>
          <p:nvPr>
            <p:ph type="title"/>
          </p:nvPr>
        </p:nvSpPr>
        <p:spPr/>
        <p:txBody>
          <a:bodyPr>
            <a:normAutofit fontScale="90000"/>
          </a:bodyPr>
          <a:lstStyle/>
          <a:p>
            <a:pPr>
              <a:lnSpc>
                <a:spcPct val="115000"/>
              </a:lnSpc>
              <a:spcAft>
                <a:spcPts val="800"/>
              </a:spcAft>
            </a:pPr>
            <a:r>
              <a:rPr lang="da-DK" sz="2400" dirty="0">
                <a:latin typeface="Calibri" panose="020F0502020204030204" pitchFamily="34" charset="0"/>
                <a:ea typeface="Calibri" panose="020F0502020204030204" pitchFamily="34" charset="0"/>
                <a:cs typeface="Times New Roman" panose="02020603050405020304" pitchFamily="18" charset="0"/>
              </a:rPr>
              <a:t> </a:t>
            </a:r>
            <a:br>
              <a:rPr lang="da-DK" sz="2400" dirty="0">
                <a:latin typeface="Calibri" panose="020F0502020204030204" pitchFamily="34" charset="0"/>
                <a:ea typeface="Calibri" panose="020F0502020204030204" pitchFamily="34" charset="0"/>
                <a:cs typeface="Times New Roman" panose="02020603050405020304" pitchFamily="18" charset="0"/>
              </a:rPr>
            </a:br>
            <a:r>
              <a:rPr lang="da-DK" sz="4400" b="1" kern="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4. Hvad mangler jeg at vide?</a:t>
            </a:r>
            <a:br>
              <a:rPr lang="da-DK" b="1" kern="0" dirty="0">
                <a:solidFill>
                  <a:srgbClr val="B35E06"/>
                </a:solidFill>
                <a:latin typeface="Calibri Light" panose="020F0302020204030204" pitchFamily="34" charset="0"/>
                <a:ea typeface="Times New Roman" panose="02020603050405020304" pitchFamily="18"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9BC1EFE8-53B5-40A7-B395-7C923769D625}"/>
              </a:ext>
            </a:extLst>
          </p:cNvPr>
          <p:cNvSpPr>
            <a:spLocks noGrp="1"/>
          </p:cNvSpPr>
          <p:nvPr>
            <p:ph idx="1"/>
          </p:nvPr>
        </p:nvSpPr>
        <p:spPr/>
        <p:txBody>
          <a:bodyPr>
            <a:normAutofit/>
          </a:bodyPr>
          <a:lstStyle/>
          <a:p>
            <a:pPr lvl="0">
              <a:lnSpc>
                <a:spcPct val="115000"/>
              </a:lnSpc>
              <a:spcAft>
                <a:spcPts val="800"/>
              </a:spcAft>
              <a:buFont typeface="Symbol" panose="05050102010706020507" pitchFamily="18" charset="2"/>
              <a:buChar char=""/>
            </a:pPr>
            <a:r>
              <a:rPr lang="da-DK" sz="2400" dirty="0">
                <a:latin typeface="Calibri" panose="020F0502020204030204" pitchFamily="34" charset="0"/>
                <a:ea typeface="Calibri" panose="020F0502020204030204" pitchFamily="34" charset="0"/>
                <a:cs typeface="Times New Roman" panose="02020603050405020304" pitchFamily="18" charset="0"/>
              </a:rPr>
              <a:t>Lav en liste over de emner, du gerne vil undersøge nærmere:</a:t>
            </a:r>
          </a:p>
          <a:p>
            <a:pPr marL="228600">
              <a:lnSpc>
                <a:spcPct val="115000"/>
              </a:lnSpc>
              <a:spcAft>
                <a:spcPts val="800"/>
              </a:spcAft>
            </a:pPr>
            <a:r>
              <a:rPr lang="da-DK" sz="2400" dirty="0">
                <a:latin typeface="Calibri" panose="020F0502020204030204" pitchFamily="34" charset="0"/>
                <a:ea typeface="Calibri" panose="020F0502020204030204" pitchFamily="34" charset="0"/>
                <a:cs typeface="Times New Roman" panose="02020603050405020304" pitchFamily="18" charset="0"/>
              </a:rPr>
              <a:t>* er alle data om personerne på plads?</a:t>
            </a:r>
          </a:p>
          <a:p>
            <a:pPr marL="228600">
              <a:lnSpc>
                <a:spcPct val="115000"/>
              </a:lnSpc>
              <a:spcAft>
                <a:spcPts val="800"/>
              </a:spcAft>
            </a:pPr>
            <a:r>
              <a:rPr lang="da-DK" sz="2400" dirty="0">
                <a:latin typeface="Calibri" panose="020F0502020204030204" pitchFamily="34" charset="0"/>
                <a:ea typeface="Calibri" panose="020F0502020204030204" pitchFamily="34" charset="0"/>
                <a:cs typeface="Times New Roman" panose="02020603050405020304" pitchFamily="18" charset="0"/>
              </a:rPr>
              <a:t>Skal du for eksempel vide mere om:</a:t>
            </a:r>
          </a:p>
          <a:p>
            <a:pPr marL="228600">
              <a:lnSpc>
                <a:spcPct val="115000"/>
              </a:lnSpc>
              <a:spcAft>
                <a:spcPts val="800"/>
              </a:spcAft>
            </a:pPr>
            <a:r>
              <a:rPr lang="da-DK" sz="2400" dirty="0">
                <a:latin typeface="Calibri" panose="020F0502020204030204" pitchFamily="34" charset="0"/>
                <a:ea typeface="Calibri" panose="020F0502020204030204" pitchFamily="34" charset="0"/>
                <a:cs typeface="Times New Roman" panose="02020603050405020304" pitchFamily="18" charset="0"/>
              </a:rPr>
              <a:t>* de geografiske steder</a:t>
            </a:r>
          </a:p>
          <a:p>
            <a:pPr marL="228600">
              <a:lnSpc>
                <a:spcPct val="115000"/>
              </a:lnSpc>
              <a:spcAft>
                <a:spcPts val="800"/>
              </a:spcAft>
            </a:pPr>
            <a:r>
              <a:rPr lang="da-DK" sz="2400" dirty="0">
                <a:latin typeface="Calibri" panose="020F0502020204030204" pitchFamily="34" charset="0"/>
                <a:ea typeface="Calibri" panose="020F0502020204030204" pitchFamily="34" charset="0"/>
                <a:cs typeface="Times New Roman" panose="02020603050405020304" pitchFamily="18" charset="0"/>
              </a:rPr>
              <a:t>* hvilke lokalhistoriske fortællinger, der findes </a:t>
            </a:r>
          </a:p>
          <a:p>
            <a:pPr marL="0" indent="0">
              <a:buNone/>
            </a:pPr>
            <a:endParaRPr lang="da-DK" dirty="0"/>
          </a:p>
        </p:txBody>
      </p:sp>
    </p:spTree>
    <p:extLst>
      <p:ext uri="{BB962C8B-B14F-4D97-AF65-F5344CB8AC3E}">
        <p14:creationId xmlns:p14="http://schemas.microsoft.com/office/powerpoint/2010/main" val="377098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isk">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892</TotalTime>
  <Words>1650</Words>
  <Application>Microsoft Office PowerPoint</Application>
  <PresentationFormat>Widescreen</PresentationFormat>
  <Paragraphs>279</Paragraphs>
  <Slides>53</Slides>
  <Notes>0</Notes>
  <HiddenSlides>0</HiddenSlides>
  <MMClips>0</MMClips>
  <ScaleCrop>false</ScaleCrop>
  <HeadingPairs>
    <vt:vector size="6" baseType="variant">
      <vt:variant>
        <vt:lpstr>Benyttede skrifttyper</vt:lpstr>
      </vt:variant>
      <vt:variant>
        <vt:i4>12</vt:i4>
      </vt:variant>
      <vt:variant>
        <vt:lpstr>Tema</vt:lpstr>
      </vt:variant>
      <vt:variant>
        <vt:i4>1</vt:i4>
      </vt:variant>
      <vt:variant>
        <vt:lpstr>Slidetitler</vt:lpstr>
      </vt:variant>
      <vt:variant>
        <vt:i4>53</vt:i4>
      </vt:variant>
    </vt:vector>
  </HeadingPairs>
  <TitlesOfParts>
    <vt:vector size="66" baseType="lpstr">
      <vt:lpstr>Arial</vt:lpstr>
      <vt:lpstr>Arial</vt:lpstr>
      <vt:lpstr>Calibri</vt:lpstr>
      <vt:lpstr>Calibri Light</vt:lpstr>
      <vt:lpstr>Cambria</vt:lpstr>
      <vt:lpstr>Century Gothic</vt:lpstr>
      <vt:lpstr>Garamond</vt:lpstr>
      <vt:lpstr>Symbol</vt:lpstr>
      <vt:lpstr>Tahoma</vt:lpstr>
      <vt:lpstr>Times New Roman</vt:lpstr>
      <vt:lpstr>Titillium Web</vt:lpstr>
      <vt:lpstr>Wingdings 3</vt:lpstr>
      <vt:lpstr>Visk</vt:lpstr>
      <vt:lpstr>Sådan skriver du en bog om din families liv</vt:lpstr>
      <vt:lpstr>Historien om Else Marie</vt:lpstr>
      <vt:lpstr>     3 eksempler</vt:lpstr>
      <vt:lpstr>1. Hvad er formålet med bogen, og   hvem henvender den sig til?</vt:lpstr>
      <vt:lpstr>2. Lav en foreløbig oplistning af indholdet </vt:lpstr>
      <vt:lpstr>3. Disposition/Indholdsfortegnelse </vt:lpstr>
      <vt:lpstr>Nu er hovedbeslutningerne taget…… </vt:lpstr>
      <vt:lpstr>Man kan også gøre sådan her…..</vt:lpstr>
      <vt:lpstr>  4. Hvad mangler jeg at vide? </vt:lpstr>
      <vt:lpstr>PowerPoint-præsentation</vt:lpstr>
      <vt:lpstr>PowerPoint-præsentation</vt:lpstr>
      <vt:lpstr>5. Vi går i dybden med      3 fortællemåder/3 eksempler – og nævner en 4. </vt:lpstr>
      <vt:lpstr>Den fremadskridende fortælling </vt:lpstr>
      <vt:lpstr>PowerPoint-præsentation</vt:lpstr>
      <vt:lpstr>PowerPoint-præsentation</vt:lpstr>
      <vt:lpstr>PowerPoint-præsentation</vt:lpstr>
      <vt:lpstr>Berettermodellen</vt:lpstr>
      <vt:lpstr>Rødhætte udsat for Beretter-modellen</vt:lpstr>
      <vt:lpstr>Beretter-modellen i St. Thomas-mysteriet      Præsentation</vt:lpstr>
      <vt:lpstr>Interviewmetoden i ”Vores liv”</vt:lpstr>
      <vt:lpstr>6. Nu skal der skrives! </vt:lpstr>
      <vt:lpstr>7.   2. gennemskrivning </vt:lpstr>
      <vt:lpstr>8. Alt det andet, der skal skrives </vt:lpstr>
      <vt:lpstr>Eksempel på bagsidetekst</vt:lpstr>
      <vt:lpstr>Eksempel på litteraturfortegnelse</vt:lpstr>
      <vt:lpstr>9. Korrektur </vt:lpstr>
      <vt:lpstr>10. Illustrationer </vt:lpstr>
      <vt:lpstr>Eksempler på illustrationer</vt:lpstr>
      <vt:lpstr>PowerPoint-præsentation</vt:lpstr>
      <vt:lpstr>PowerPoint-præsentation</vt:lpstr>
      <vt:lpstr>PowerPoint-præsentation</vt:lpstr>
      <vt:lpstr>PowerPoint-præsentation</vt:lpstr>
      <vt:lpstr>PowerPoint-præsentation</vt:lpstr>
      <vt:lpstr>Omslagsillustration baggrund: Glostrup, Vallensbæk og Vridsløselille i slutningen af 1800-tallet.   Udsnit af kort, Høje Målebordsblade 1842-1899</vt:lpstr>
      <vt:lpstr>Så er det nu, du skal vurdere:   - om du skal printe din fortælling ud og sætte den i en mappe   eller: - om du skal få den trykt som bog</vt:lpstr>
      <vt:lpstr>11. Opsætning </vt:lpstr>
      <vt:lpstr>Sådan laver du det optimale manus i Word</vt:lpstr>
      <vt:lpstr>PowerPoint-præsentation</vt:lpstr>
      <vt:lpstr>PowerPoint-præsentation</vt:lpstr>
      <vt:lpstr>FRA ORD TIL INDHOLD </vt:lpstr>
      <vt:lpstr>PowerPoint-præsentation</vt:lpstr>
      <vt:lpstr>ISBN-Kontoret </vt:lpstr>
      <vt:lpstr>12. Trykning </vt:lpstr>
      <vt:lpstr>PowerPoint-præsentation</vt:lpstr>
      <vt:lpstr>PowerPoint-præsentation</vt:lpstr>
      <vt:lpstr>13. Nu skal bogen ud til læserne! </vt:lpstr>
      <vt:lpstr>Pligtaflevering</vt:lpstr>
      <vt:lpstr>DBC – Dansk BiblioteksCenter</vt:lpstr>
      <vt:lpstr>Bibliotek.dk</vt:lpstr>
      <vt:lpstr>14. Skal bogen læses af mange? </vt:lpstr>
      <vt:lpstr>PowerPoint-præsentation</vt:lpstr>
      <vt:lpstr>Baggrund: Slægten Sorterup </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Hvordan skriver du en bog om din families liv?</dc:title>
  <dc:creator>Anne Holm</dc:creator>
  <cp:lastModifiedBy>Anne Holm</cp:lastModifiedBy>
  <cp:revision>88</cp:revision>
  <dcterms:created xsi:type="dcterms:W3CDTF">2018-01-12T09:32:05Z</dcterms:created>
  <dcterms:modified xsi:type="dcterms:W3CDTF">2019-01-29T11:04:01Z</dcterms:modified>
</cp:coreProperties>
</file>