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2" r:id="rId25"/>
    <p:sldId id="283" r:id="rId26"/>
    <p:sldId id="284" r:id="rId27"/>
    <p:sldId id="287" r:id="rId28"/>
    <p:sldId id="320" r:id="rId29"/>
    <p:sldId id="322" r:id="rId30"/>
    <p:sldId id="356" r:id="rId31"/>
    <p:sldId id="321" r:id="rId32"/>
    <p:sldId id="351" r:id="rId33"/>
    <p:sldId id="323" r:id="rId34"/>
    <p:sldId id="354" r:id="rId35"/>
    <p:sldId id="352" r:id="rId36"/>
    <p:sldId id="355" r:id="rId37"/>
    <p:sldId id="353" r:id="rId38"/>
    <p:sldId id="329" r:id="rId39"/>
    <p:sldId id="328" r:id="rId40"/>
    <p:sldId id="326" r:id="rId41"/>
    <p:sldId id="327" r:id="rId42"/>
    <p:sldId id="331" r:id="rId43"/>
    <p:sldId id="324" r:id="rId44"/>
    <p:sldId id="338" r:id="rId45"/>
    <p:sldId id="339" r:id="rId46"/>
    <p:sldId id="340" r:id="rId47"/>
    <p:sldId id="332" r:id="rId48"/>
    <p:sldId id="341" r:id="rId49"/>
    <p:sldId id="342" r:id="rId50"/>
    <p:sldId id="343" r:id="rId51"/>
    <p:sldId id="345" r:id="rId52"/>
    <p:sldId id="344" r:id="rId53"/>
    <p:sldId id="346" r:id="rId54"/>
    <p:sldId id="347" r:id="rId55"/>
    <p:sldId id="334" r:id="rId56"/>
    <p:sldId id="288" r:id="rId57"/>
    <p:sldId id="333" r:id="rId58"/>
    <p:sldId id="335" r:id="rId59"/>
    <p:sldId id="336" r:id="rId60"/>
    <p:sldId id="291" r:id="rId61"/>
    <p:sldId id="348" r:id="rId62"/>
    <p:sldId id="349" r:id="rId63"/>
    <p:sldId id="350" r:id="rId64"/>
    <p:sldId id="318" r:id="rId65"/>
    <p:sldId id="319" r:id="rId66"/>
    <p:sldId id="293" r:id="rId67"/>
    <p:sldId id="295" r:id="rId68"/>
    <p:sldId id="296" r:id="rId69"/>
    <p:sldId id="297" r:id="rId70"/>
    <p:sldId id="298" r:id="rId71"/>
    <p:sldId id="299" r:id="rId72"/>
    <p:sldId id="300" r:id="rId73"/>
    <p:sldId id="301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37" r:id="rId86"/>
  </p:sldIdLst>
  <p:sldSz cx="9144000" cy="6858000" type="screen4x3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348F179-DD04-4246-8F57-10DDA328E18C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a-DK" noProof="0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noProof="0" smtClean="0"/>
              <a:t>Klik for at redigere i master</a:t>
            </a:r>
          </a:p>
          <a:p>
            <a:pPr lvl="1"/>
            <a:r>
              <a:rPr lang="da-DK" noProof="0" smtClean="0"/>
              <a:t>Andet niveau</a:t>
            </a:r>
          </a:p>
          <a:p>
            <a:pPr lvl="2"/>
            <a:r>
              <a:rPr lang="da-DK" noProof="0" smtClean="0"/>
              <a:t>Tredje niveau</a:t>
            </a:r>
          </a:p>
          <a:p>
            <a:pPr lvl="3"/>
            <a:r>
              <a:rPr lang="da-DK" noProof="0" smtClean="0"/>
              <a:t>Fjerde niveau</a:t>
            </a:r>
          </a:p>
          <a:p>
            <a:pPr lvl="4"/>
            <a:r>
              <a:rPr lang="da-DK" noProof="0" smtClean="0"/>
              <a:t>Femte niveau</a:t>
            </a:r>
            <a:endParaRPr lang="da-DK" noProof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A99150C-ED60-4192-AA6D-D2DC08253CF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a-DK" altLang="da-DK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C732C-E04C-4A1E-8737-FE36C5738F4E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14BE9-CC54-4BD2-BB3F-5D3414D10938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82A4-8F0F-4583-AA0F-56FBC72A4543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02CA1-0D98-4965-A3EA-829D3F51E3AA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6A924-514D-4C69-B139-635445F63CD3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1B38D-D8D0-4823-BD0D-7555AA76140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AC68A-6B5A-4BB9-98C9-7F7032949D89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F001C-79E5-40AD-929D-3FEBBBB9EC9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DEAA0-BD92-4F5D-A4E6-C1ED412F8074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9A163-7E95-4807-BC21-E2DBDFE9EF7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D5866-751C-4C2E-BF9B-9DE5D06516B7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572F1-71AE-46BA-95F9-D17C1227ACF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677B8-268A-4A86-BA38-E9E55DF23308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BF5D-CBED-41CF-832B-82014C2139BD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5FEEB-E63E-4284-A8AD-562116623052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C6F9-513F-40B6-A57A-4804EF471BD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C08E0-4B5E-4A2E-B6E2-327E5243388C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B87C7-31C5-4582-AFED-6E143FD088B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7B35C-7907-4E09-ABCD-6D6DB6D35A89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6346F0-D9EC-4263-8B39-21149CD8EC7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04A8F-CE28-41F7-B3EF-97F03F3D1502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C60C6-35FC-4628-9E6B-DA6301ACAA3F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1D5C176-9E9C-4B8A-97D9-558E5BB71406}" type="datetimeFigureOut">
              <a:rPr lang="da-DK"/>
              <a:pPr>
                <a:defRPr/>
              </a:pPr>
              <a:t>28-08-2014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94251E-DE0A-4864-B90C-71BC98E00F4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a.dk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Billede 3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" y="0"/>
            <a:ext cx="8458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Titel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r>
              <a:rPr lang="da-DK" b="1" smtClean="0">
                <a:solidFill>
                  <a:schemeClr val="bg1"/>
                </a:solidFill>
              </a:rPr>
              <a:t>Slægtsforskeren og godsarkiverne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9375"/>
            <a:ext cx="6400800" cy="69373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a-DK" dirty="0" smtClean="0"/>
              <a:t>Michael Dupont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mtClean="0"/>
              <a:t>Over- og underordnede arkivskabere</a:t>
            </a:r>
          </a:p>
        </p:txBody>
      </p:sp>
      <p:sp>
        <p:nvSpPr>
          <p:cNvPr id="235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98663"/>
            <a:ext cx="8229600" cy="4525962"/>
          </a:xfrm>
        </p:spPr>
        <p:txBody>
          <a:bodyPr/>
          <a:lstStyle/>
          <a:p>
            <a:r>
              <a:rPr lang="da-DK" altLang="da-DK" smtClean="0"/>
              <a:t>Skal overskueliggøre indholdet</a:t>
            </a:r>
          </a:p>
          <a:p>
            <a:r>
              <a:rPr lang="da-DK" altLang="da-DK" smtClean="0"/>
              <a:t>Arkivalier kan være samlet under samme arkivskaber</a:t>
            </a:r>
          </a:p>
          <a:p>
            <a:r>
              <a:rPr lang="da-DK" altLang="da-DK" smtClean="0"/>
              <a:t>En arkivskaber kan også bestå af flere relaterede arkivskabere</a:t>
            </a:r>
          </a:p>
          <a:p>
            <a:r>
              <a:rPr lang="da-DK" altLang="da-DK" smtClean="0"/>
              <a:t>Et hieraki i arkivet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15888"/>
            <a:ext cx="864235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mtClean="0"/>
              <a:t>Over- og underordnede arkivskabere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24579" name="Picture 4" descr="2 (Helsingør Rets underordnede arkivskabere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0100"/>
            <a:ext cx="9082088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Bestilling trin for trin</a:t>
            </a:r>
          </a:p>
        </p:txBody>
      </p:sp>
      <p:sp>
        <p:nvSpPr>
          <p:cNvPr id="25602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Kan bestille på læsesalen (godsarkiver står dog i fjernmagasin)</a:t>
            </a:r>
          </a:p>
          <a:p>
            <a:r>
              <a:rPr lang="da-DK" altLang="da-DK" smtClean="0"/>
              <a:t>Kan forudbestille</a:t>
            </a:r>
          </a:p>
          <a:p>
            <a:r>
              <a:rPr lang="da-DK" altLang="da-DK" smtClean="0"/>
              <a:t>Kan fjernlåne</a:t>
            </a:r>
          </a:p>
          <a:p>
            <a:endParaRPr lang="da-DK" altLang="da-DK" smtClean="0"/>
          </a:p>
          <a:p>
            <a:r>
              <a:rPr lang="da-DK" altLang="da-DK" smtClean="0"/>
              <a:t>Fif: Behøver ikke at skrive hele 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Udfyld søgefelter</a:t>
            </a:r>
          </a:p>
        </p:txBody>
      </p:sp>
      <p:sp>
        <p:nvSpPr>
          <p:cNvPr id="26626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Udfyld arkivskaber</a:t>
            </a:r>
          </a:p>
          <a:p>
            <a:endParaRPr lang="da-DK" altLang="da-DK" sz="2000" smtClean="0"/>
          </a:p>
          <a:p>
            <a:pPr>
              <a:buFontTx/>
              <a:buNone/>
            </a:pPr>
            <a:r>
              <a:rPr lang="da-DK" altLang="da-DK" sz="2000" smtClean="0"/>
              <a:t>eller</a:t>
            </a:r>
          </a:p>
          <a:p>
            <a:pPr>
              <a:buFontTx/>
              <a:buNone/>
            </a:pPr>
            <a:endParaRPr lang="da-DK" altLang="da-DK" sz="2000" smtClean="0"/>
          </a:p>
          <a:p>
            <a:r>
              <a:rPr lang="da-DK" altLang="da-DK" smtClean="0"/>
              <a:t>Udfyld arkivskaber </a:t>
            </a:r>
            <a:r>
              <a:rPr lang="da-DK" altLang="da-DK" i="1" smtClean="0"/>
              <a:t>og</a:t>
            </a:r>
            <a:r>
              <a:rPr lang="da-DK" altLang="da-DK" smtClean="0"/>
              <a:t> arkivserie</a:t>
            </a:r>
          </a:p>
          <a:p>
            <a:endParaRPr lang="da-DK" altLang="da-DK" smtClean="0"/>
          </a:p>
          <a:p>
            <a:pPr>
              <a:buFontTx/>
              <a:buNone/>
            </a:pPr>
            <a:endParaRPr lang="da-DK" altLang="da-DK" smtClean="0"/>
          </a:p>
          <a:p>
            <a:r>
              <a:rPr lang="da-DK" altLang="da-DK" smtClean="0"/>
              <a:t>Pas på, du ikke begrænser din søgning!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42913"/>
            <a:ext cx="8424863" cy="609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mtClean="0"/>
              <a:t>Søgefelter udfyldt (arkivskaber + år)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27651" name="Billede 1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8" y="2214563"/>
            <a:ext cx="8543925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Udpeg det rigtige søgeresultat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Når du trykker på ”søg”, får du en liste over de arkivskabere/arkivserier, der indeholder de ord, du har skrevet</a:t>
            </a:r>
          </a:p>
          <a:p>
            <a:r>
              <a:rPr lang="da-DK" altLang="da-DK" smtClean="0"/>
              <a:t>Hvis du kun søger på arkivskaber, får du kun vist arkivskabere</a:t>
            </a:r>
          </a:p>
          <a:p>
            <a:r>
              <a:rPr lang="da-DK" altLang="da-DK" smtClean="0"/>
              <a:t>Udpeg det rigtige søgeresultat (plejer ikke at være så mange at vælge imellem, når det er godsarkiver)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”Vis arkivserier”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Hvis du kun har søgt på arkivskabere, står der til højre ”Vis arkivserier”</a:t>
            </a:r>
          </a:p>
          <a:p>
            <a:r>
              <a:rPr lang="da-DK" altLang="da-DK" smtClean="0"/>
              <a:t>Trykker du på ”Vis arkivserier”, får du vist en liste over de arkivalier, der findes i arkivet</a:t>
            </a:r>
          </a:p>
          <a:p>
            <a:r>
              <a:rPr lang="da-DK" altLang="da-DK" smtClean="0"/>
              <a:t>Alfabetisk eller kronologisk ordnet</a:t>
            </a:r>
          </a:p>
          <a:p>
            <a:r>
              <a:rPr lang="da-DK" altLang="da-DK" smtClean="0"/>
              <a:t>Brug browserens søgefunktion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Billede 1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665163"/>
            <a:ext cx="8488362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mtClean="0"/>
              <a:t>Liste over arkivserier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Oplysninger om arkivserien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Find det arkivalie, du skal bruge og klik på det</a:t>
            </a:r>
          </a:p>
          <a:p>
            <a:r>
              <a:rPr lang="da-DK" altLang="da-DK" smtClean="0"/>
              <a:t>På næste side får du oplysninger om arkivserien (antal fysiske enheder, arkivskaber(e), andre navne)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7313"/>
            <a:ext cx="77724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mtClean="0"/>
              <a:t>Oplysninger om arkivserien</a:t>
            </a:r>
          </a:p>
        </p:txBody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32771" name="Billede 1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9100" y="1438275"/>
            <a:ext cx="830580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Hvad kan vi nå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altLang="da-DK" smtClean="0"/>
              <a:t>Hvilke opgaver havde godserne</a:t>
            </a:r>
          </a:p>
          <a:p>
            <a:pPr>
              <a:lnSpc>
                <a:spcPct val="90000"/>
              </a:lnSpc>
            </a:pPr>
            <a:r>
              <a:rPr lang="da-DK" altLang="da-DK" smtClean="0"/>
              <a:t>Hvordan finder man det ”rigtige” arkivalie</a:t>
            </a:r>
          </a:p>
          <a:p>
            <a:pPr>
              <a:lnSpc>
                <a:spcPct val="90000"/>
              </a:lnSpc>
            </a:pPr>
            <a:r>
              <a:rPr lang="da-DK" smtClean="0"/>
              <a:t>Daisy</a:t>
            </a:r>
          </a:p>
          <a:p>
            <a:pPr>
              <a:lnSpc>
                <a:spcPct val="90000"/>
              </a:lnSpc>
            </a:pPr>
            <a:r>
              <a:rPr lang="da-DK" smtClean="0"/>
              <a:t>Lægdsruller</a:t>
            </a:r>
          </a:p>
          <a:p>
            <a:pPr>
              <a:lnSpc>
                <a:spcPct val="90000"/>
              </a:lnSpc>
            </a:pPr>
            <a:r>
              <a:rPr lang="da-DK" smtClean="0"/>
              <a:t>Skifteprotokoller</a:t>
            </a:r>
          </a:p>
          <a:p>
            <a:pPr>
              <a:lnSpc>
                <a:spcPct val="90000"/>
              </a:lnSpc>
            </a:pPr>
            <a:r>
              <a:rPr lang="da-DK" smtClean="0"/>
              <a:t>Fæsteprotokoller</a:t>
            </a:r>
          </a:p>
          <a:p>
            <a:pPr>
              <a:lnSpc>
                <a:spcPct val="90000"/>
              </a:lnSpc>
            </a:pPr>
            <a:r>
              <a:rPr lang="da-DK" smtClean="0"/>
              <a:t>Skatteudskrivning</a:t>
            </a:r>
          </a:p>
          <a:p>
            <a:pPr>
              <a:lnSpc>
                <a:spcPct val="90000"/>
              </a:lnSpc>
            </a:pPr>
            <a:r>
              <a:rPr lang="da-DK" smtClean="0"/>
              <a:t>Tilgængelighedsregler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Liste over fysiske enheder</a:t>
            </a:r>
          </a:p>
        </p:txBody>
      </p:sp>
      <p:sp>
        <p:nvSpPr>
          <p:cNvPr id="337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Tryk på ”vis/bestil”</a:t>
            </a:r>
          </a:p>
          <a:p>
            <a:r>
              <a:rPr lang="da-DK" altLang="da-DK" smtClean="0"/>
              <a:t>Får derefter en liste over fysiske enheder</a:t>
            </a:r>
          </a:p>
          <a:p>
            <a:r>
              <a:rPr lang="da-DK" altLang="da-DK" smtClean="0"/>
              <a:t>”Indhold beskrives med” (hvordan materialet er ordnet)</a:t>
            </a:r>
          </a:p>
          <a:p>
            <a:r>
              <a:rPr lang="da-DK" altLang="da-DK" smtClean="0"/>
              <a:t>Vælg den enhed, du skal bruge (tryk på ”gå til bestilling”)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88913"/>
            <a:ext cx="7772400" cy="533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mtClean="0"/>
              <a:t>Liste over arkivenheder</a:t>
            </a:r>
          </a:p>
        </p:txBody>
      </p:sp>
      <p:pic>
        <p:nvPicPr>
          <p:cNvPr id="34818" name="Billede 1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2076450"/>
            <a:ext cx="844867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Bestillingsformular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Hvor man vil se arkivaliet (læsesal)</a:t>
            </a:r>
          </a:p>
          <a:p>
            <a:r>
              <a:rPr lang="da-DK" altLang="da-DK" smtClean="0"/>
              <a:t>Tidspunkt for benyttelsen</a:t>
            </a:r>
          </a:p>
          <a:p>
            <a:r>
              <a:rPr lang="da-DK" altLang="da-DK" smtClean="0"/>
              <a:t>Læsesalsplads</a:t>
            </a:r>
          </a:p>
          <a:p>
            <a:r>
              <a:rPr lang="da-DK" altLang="da-DK" smtClean="0"/>
              <a:t>Får en kvittering, når man har bestilt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da-DK" altLang="da-DK" sz="4000" smtClean="0"/>
              <a:t>Bestilling</a:t>
            </a:r>
          </a:p>
        </p:txBody>
      </p:sp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/>
          <a:srcRect t="23441" r="3371" b="7542"/>
          <a:stretch>
            <a:fillRect/>
          </a:stretch>
        </p:blipFill>
        <p:spPr bwMode="auto">
          <a:xfrm>
            <a:off x="0" y="1905000"/>
            <a:ext cx="91440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”Mine sider”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”På læsesal”, ”Bestillinger” og ”Afsluttede bestillinger”</a:t>
            </a:r>
          </a:p>
          <a:p>
            <a:r>
              <a:rPr lang="da-DK" altLang="da-DK" smtClean="0"/>
              <a:t>Kan se, hvilke arkivalier du har lånt</a:t>
            </a:r>
          </a:p>
          <a:p>
            <a:r>
              <a:rPr lang="da-DK" altLang="da-DK" smtClean="0"/>
              <a:t>Kan se, hvordan det går med bestillinger, fx fra fjernmagasin</a:t>
            </a:r>
          </a:p>
          <a:p>
            <a:r>
              <a:rPr lang="da-DK" altLang="da-DK" smtClean="0"/>
              <a:t>Kan se tidligere bestillinger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Mine sider</a:t>
            </a:r>
          </a:p>
        </p:txBody>
      </p:sp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2"/>
          <a:srcRect t="23441" r="2638" b="7542"/>
          <a:stretch>
            <a:fillRect/>
          </a:stretch>
        </p:blipFill>
        <p:spPr bwMode="auto">
          <a:xfrm>
            <a:off x="0" y="1905000"/>
            <a:ext cx="9144000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Forudbestilling og fjernlån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da-DK" altLang="da-DK" smtClean="0"/>
              <a:t>Begrænsninger på meget brugte arkivalier (kirkebøger, skifteprotokoller, skøde- og panteprotokoller, journaler og registre m.m.)</a:t>
            </a:r>
          </a:p>
          <a:p>
            <a:r>
              <a:rPr lang="da-DK" altLang="da-DK" smtClean="0"/>
              <a:t>Ville være upraktisk at reservere eller fjernlåne</a:t>
            </a:r>
          </a:p>
          <a:p>
            <a:r>
              <a:rPr lang="da-DK" altLang="da-DK" smtClean="0"/>
              <a:t>Derfor: De vigtigste arkivalier skal benyttes på arkivet.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Lægdsruller</a:t>
            </a:r>
          </a:p>
        </p:txBody>
      </p:sp>
      <p:sp>
        <p:nvSpPr>
          <p:cNvPr id="40962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Lægdsruller er fortegnelser over mænd, der kunne udskrives til militærtjeneste i hæren</a:t>
            </a:r>
          </a:p>
          <a:p>
            <a:r>
              <a:rPr lang="da-DK" smtClean="0"/>
              <a:t>Giver gode oplysninger om den værnepligtige: opholdssted, erhverv, fødested og alder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Baggrunden</a:t>
            </a:r>
          </a:p>
        </p:txBody>
      </p:sp>
      <p:sp>
        <p:nvSpPr>
          <p:cNvPr id="41986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Kostbart at have en ”stående hær” bestående af lejetropper</a:t>
            </a:r>
          </a:p>
          <a:p>
            <a:r>
              <a:rPr lang="da-DK" smtClean="0"/>
              <a:t>1701-1788: Landmilits, godsejerne sørger for mandskab til hæren</a:t>
            </a:r>
          </a:p>
          <a:p>
            <a:r>
              <a:rPr lang="da-DK" smtClean="0"/>
              <a:t>Landmilits nedlagt 1730-1733</a:t>
            </a:r>
          </a:p>
          <a:p>
            <a:r>
              <a:rPr lang="da-DK" smtClean="0"/>
              <a:t>1788: Stavnsbåndet ”ophæves” (!), dvs. staten skal sørge for mandskab til hæren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Et lægd</a:t>
            </a:r>
          </a:p>
        </p:txBody>
      </p:sp>
      <p:sp>
        <p:nvSpPr>
          <p:cNvPr id="43010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”Lægd” kommer af ordet sammenlægning</a:t>
            </a:r>
          </a:p>
          <a:p>
            <a:r>
              <a:rPr lang="da-DK" smtClean="0"/>
              <a:t>Et antal gårde, der skulle stille én soldat</a:t>
            </a:r>
          </a:p>
          <a:p>
            <a:r>
              <a:rPr lang="da-DK" smtClean="0"/>
              <a:t>1701-1788: Hvert lægd inddelt i 20 tdr. hartkorn (15.000 mand) eller 60 tønder hartkorn (5.000 mand), der hver skulle stille én soldat til rådighed</a:t>
            </a:r>
          </a:p>
          <a:p>
            <a:r>
              <a:rPr lang="da-DK" smtClean="0"/>
              <a:t>1788: Danmark inddelt i 1656 lægder, udskrivning på baggrund af folkemængde (herefter 1 lægd = 1 sogn)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050" y="288925"/>
            <a:ext cx="8148638" cy="652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Hvilke opgaver havde godserne</a:t>
            </a:r>
          </a:p>
        </p:txBody>
      </p:sp>
      <p:sp>
        <p:nvSpPr>
          <p:cNvPr id="16387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På statens vegne skulle godsejeren tage sig af:</a:t>
            </a:r>
          </a:p>
          <a:p>
            <a:r>
              <a:rPr lang="da-DK" smtClean="0"/>
              <a:t>Skifteforvaltning</a:t>
            </a:r>
          </a:p>
          <a:p>
            <a:r>
              <a:rPr lang="da-DK" smtClean="0"/>
              <a:t>Skatteopkrævning</a:t>
            </a:r>
          </a:p>
          <a:p>
            <a:r>
              <a:rPr lang="da-DK" smtClean="0"/>
              <a:t>Udskrivning af mandskab til landmilitsen</a:t>
            </a:r>
          </a:p>
          <a:p>
            <a:r>
              <a:rPr lang="da-DK" smtClean="0"/>
              <a:t>I godsarkiverne findes desuden:</a:t>
            </a:r>
          </a:p>
          <a:p>
            <a:r>
              <a:rPr lang="da-DK" smtClean="0"/>
              <a:t>Fæsteprotokoller</a:t>
            </a:r>
          </a:p>
          <a:p>
            <a:r>
              <a:rPr lang="da-DK" smtClean="0"/>
              <a:t>Afskrifter af retssager, godsejerens privatarkiv, jordebøger, adkomstdokumenter, og meget andet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a-DK" smtClean="0"/>
              <a:t>Krige i 1700-tallet</a:t>
            </a:r>
          </a:p>
        </p:txBody>
      </p:sp>
      <p:sp>
        <p:nvSpPr>
          <p:cNvPr id="101379" name="Pladsholder til indhold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da-DK" smtClean="0"/>
              <a:t>1701-1714: Spanske arvefølgekrig</a:t>
            </a:r>
          </a:p>
          <a:p>
            <a:r>
              <a:rPr lang="da-DK" smtClean="0"/>
              <a:t>1709-1720: Den store nordiske krig</a:t>
            </a:r>
          </a:p>
          <a:p>
            <a:r>
              <a:rPr lang="da-DK" smtClean="0"/>
              <a:t>1734-1736: Den polske arvefølgekrig</a:t>
            </a:r>
          </a:p>
          <a:p>
            <a:r>
              <a:rPr lang="da-DK" smtClean="0"/>
              <a:t>1742-1743: Dansk-svensk krise</a:t>
            </a:r>
          </a:p>
          <a:p>
            <a:r>
              <a:rPr lang="da-DK" smtClean="0"/>
              <a:t>1762: Kortvarig krig mod Rusland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Hvor findes lægdsrullerne</a:t>
            </a:r>
          </a:p>
        </p:txBody>
      </p:sp>
      <p:sp>
        <p:nvSpPr>
          <p:cNvPr id="44034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1701-1788: Findes mange forskellige steder, meget er gået tabt; men noget findes dog</a:t>
            </a:r>
          </a:p>
          <a:p>
            <a:r>
              <a:rPr lang="da-DK" smtClean="0"/>
              <a:t>1789-1931: </a:t>
            </a:r>
            <a:r>
              <a:rPr lang="da-DK" smtClean="0">
                <a:hlinkClick r:id="rId2"/>
              </a:rPr>
              <a:t>www.sa.dk</a:t>
            </a:r>
            <a:r>
              <a:rPr lang="da-DK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a-DK" sz="4000" smtClean="0"/>
              <a:t>1701-1788: </a:t>
            </a:r>
            <a:br>
              <a:rPr lang="da-DK" sz="4000" smtClean="0"/>
            </a:br>
            <a:r>
              <a:rPr lang="da-DK" sz="4000" smtClean="0"/>
              <a:t>Du skal vide, hvem der ejede lægdet</a:t>
            </a:r>
          </a:p>
        </p:txBody>
      </p:sp>
      <p:sp>
        <p:nvSpPr>
          <p:cNvPr id="96259" name="Pladsholder til indhold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da-DK" smtClean="0"/>
              <a:t>Lægder, hvor størsteparten var strøgods (lægder ejet af flere): Amt og amtstue</a:t>
            </a:r>
          </a:p>
          <a:p>
            <a:r>
              <a:rPr lang="da-DK" smtClean="0"/>
              <a:t>Lægder, ejet af kongen: Amt, amtstue, ryttergods</a:t>
            </a:r>
          </a:p>
          <a:p>
            <a:r>
              <a:rPr lang="da-DK" smtClean="0"/>
              <a:t>Lægder ejet af en godsejer: Private godser, kirker, skoler, hospitaler og universitetet</a:t>
            </a:r>
          </a:p>
          <a:p>
            <a:endParaRPr lang="da-D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Arkivalier og arkiver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Oplysninger kan findes i lægdsruller (-ruller), sessionsprotokoller, sessionslister m.m.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Krongods: Amter, amtstuer, rytterdistrikter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Private godser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Andre godsejere: bisper, kirker, klostre, hospitaler, universiteter og skoler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Se også Poul Rasmussen: </a:t>
            </a:r>
            <a:r>
              <a:rPr lang="da-DK" i="1" dirty="0" smtClean="0"/>
              <a:t>Oversigt over udskrivningsarkivalier 1700-1788 i Landsarkivet for Nørrejylland</a:t>
            </a:r>
            <a:r>
              <a:rPr lang="da-DK" dirty="0" smtClean="0"/>
              <a:t>, 1972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a-DK" sz="4000" smtClean="0"/>
              <a:t>Landmilitsens infanteriregimenter 1701-1733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mtClean="0"/>
              <a:t>Østersjællandske Infanteriregiment</a:t>
            </a:r>
          </a:p>
          <a:p>
            <a:pPr>
              <a:lnSpc>
                <a:spcPct val="90000"/>
              </a:lnSpc>
            </a:pPr>
            <a:r>
              <a:rPr lang="da-DK" smtClean="0"/>
              <a:t>Vestersjællandske Infanteriregiment</a:t>
            </a:r>
          </a:p>
          <a:p>
            <a:pPr>
              <a:lnSpc>
                <a:spcPct val="90000"/>
              </a:lnSpc>
            </a:pPr>
            <a:r>
              <a:rPr lang="da-DK" smtClean="0"/>
              <a:t>Fynske Infanteriregiment</a:t>
            </a:r>
          </a:p>
          <a:p>
            <a:pPr>
              <a:lnSpc>
                <a:spcPct val="90000"/>
              </a:lnSpc>
            </a:pPr>
            <a:r>
              <a:rPr lang="da-DK" smtClean="0"/>
              <a:t>Aarhuske Infanteriregiment</a:t>
            </a:r>
          </a:p>
          <a:p>
            <a:pPr>
              <a:lnSpc>
                <a:spcPct val="90000"/>
              </a:lnSpc>
            </a:pPr>
            <a:r>
              <a:rPr lang="da-DK" smtClean="0"/>
              <a:t>Aalborgske Infanteriregiment</a:t>
            </a:r>
          </a:p>
          <a:p>
            <a:pPr>
              <a:lnSpc>
                <a:spcPct val="90000"/>
              </a:lnSpc>
            </a:pPr>
            <a:r>
              <a:rPr lang="da-DK" smtClean="0"/>
              <a:t>Riberske Infanteriregiment</a:t>
            </a:r>
          </a:p>
          <a:p>
            <a:pPr>
              <a:lnSpc>
                <a:spcPct val="90000"/>
              </a:lnSpc>
            </a:pPr>
            <a:r>
              <a:rPr lang="da-DK" smtClean="0"/>
              <a:t>Viborgske Infanteriregiment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a-DK" smtClean="0"/>
              <a:t>Stavnsbånd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mtClean="0"/>
              <a:t>1733: ”Ingen bondekarl må begive sig fra det gods, hvor han er født, så længe hans husbond kan skaffe ham tjeneste, med mindre han er over de til indrulleringen ansatte år”</a:t>
            </a:r>
          </a:p>
          <a:p>
            <a:pPr>
              <a:lnSpc>
                <a:spcPct val="90000"/>
              </a:lnSpc>
            </a:pPr>
            <a:r>
              <a:rPr lang="da-DK" smtClean="0"/>
              <a:t>Frihedspas</a:t>
            </a:r>
          </a:p>
          <a:p>
            <a:pPr>
              <a:lnSpc>
                <a:spcPct val="90000"/>
              </a:lnSpc>
            </a:pPr>
            <a:r>
              <a:rPr lang="da-DK" smtClean="0"/>
              <a:t>Ophævet 1788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a-DK" sz="4000" smtClean="0"/>
              <a:t>Landmilitsens infanteriregimenter 1733-ca. 1789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z="2800" smtClean="0"/>
              <a:t>Fyenske Nationale Infanteriregiment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Nørre Jyske Nationale Infanteriregiment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Søndre Jyske Nationale Infanteriregiment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Sjællandske Nationale Infanteriregiment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Slesvigske Nationale Infanteriregiment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Slesvig-Holstenske Nationale Infanteriregiment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Oldenborgske Nationale Infanteriregiment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3. Sjællandske Nationale Bataljon 1768-1774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1. Fynske Nationale Bataljon 1768-1774</a:t>
            </a:r>
          </a:p>
          <a:p>
            <a:pPr>
              <a:lnSpc>
                <a:spcPct val="90000"/>
              </a:lnSpc>
            </a:pPr>
            <a:r>
              <a:rPr lang="da-DK" sz="2800" smtClean="0"/>
              <a:t>1774-: Værnepligtige i hvervede regimenter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el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a-DK" smtClean="0"/>
              <a:t>Reserveruller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da-DK" smtClean="0"/>
              <a:t>Lægdsruller over godsernes mandskab i reserverullealderen:</a:t>
            </a:r>
          </a:p>
          <a:p>
            <a:pPr>
              <a:lnSpc>
                <a:spcPct val="90000"/>
              </a:lnSpc>
            </a:pPr>
            <a:r>
              <a:rPr lang="da-DK" smtClean="0"/>
              <a:t>1701-1730: 14-35 år</a:t>
            </a:r>
          </a:p>
          <a:p>
            <a:pPr>
              <a:lnSpc>
                <a:spcPct val="90000"/>
              </a:lnSpc>
            </a:pPr>
            <a:r>
              <a:rPr lang="da-DK" smtClean="0"/>
              <a:t>1733-1742: 14-36 år</a:t>
            </a:r>
          </a:p>
          <a:p>
            <a:pPr>
              <a:lnSpc>
                <a:spcPct val="90000"/>
              </a:lnSpc>
            </a:pPr>
            <a:r>
              <a:rPr lang="da-DK" smtClean="0"/>
              <a:t>1742-1764: 9-40 år</a:t>
            </a:r>
          </a:p>
          <a:p>
            <a:pPr>
              <a:lnSpc>
                <a:spcPct val="90000"/>
              </a:lnSpc>
            </a:pPr>
            <a:r>
              <a:rPr lang="da-DK" smtClean="0"/>
              <a:t>1764-1788: 4-40 år</a:t>
            </a:r>
          </a:p>
          <a:p>
            <a:pPr>
              <a:lnSpc>
                <a:spcPct val="90000"/>
              </a:lnSpc>
            </a:pPr>
            <a:r>
              <a:rPr lang="da-DK" smtClean="0"/>
              <a:t>Ofte uden dem, der havde aftjent værnepligt, med frihedspas, utjenstdygtige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Amter og amtstuer: ruller</a:t>
            </a:r>
          </a:p>
        </p:txBody>
      </p:sp>
      <p:pic>
        <p:nvPicPr>
          <p:cNvPr id="46082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84313"/>
            <a:ext cx="7993062" cy="56800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Amter og amtstuer: session</a:t>
            </a:r>
          </a:p>
        </p:txBody>
      </p:sp>
      <p:pic>
        <p:nvPicPr>
          <p:cNvPr id="47106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412875"/>
            <a:ext cx="8064500" cy="57848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Hvordan finder man det ”rigtige” </a:t>
            </a:r>
            <a:r>
              <a:rPr lang="da-DK" dirty="0" err="1" smtClean="0"/>
              <a:t>arkivalie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Slægtsforskerbøger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Skal have en idé om, hvad man vil finde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Slå ordet op i registret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Læs om emnet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Hold øje med, hvad vigtige arkivalier kaldes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Rytterdistrikterne: ruller</a:t>
            </a:r>
          </a:p>
        </p:txBody>
      </p:sp>
      <p:pic>
        <p:nvPicPr>
          <p:cNvPr id="48130" name="Pladsholder til indhold 7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093913"/>
            <a:ext cx="8229600" cy="35385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Rytterdistrikterne: session</a:t>
            </a:r>
          </a:p>
        </p:txBody>
      </p:sp>
      <p:pic>
        <p:nvPicPr>
          <p:cNvPr id="4915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628775"/>
            <a:ext cx="8135938" cy="4903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Private godser: ruller</a:t>
            </a:r>
          </a:p>
        </p:txBody>
      </p:sp>
      <p:pic>
        <p:nvPicPr>
          <p:cNvPr id="50178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412875"/>
            <a:ext cx="8135937" cy="5737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Søværnepligtige</a:t>
            </a:r>
          </a:p>
        </p:txBody>
      </p:sp>
      <p:sp>
        <p:nvSpPr>
          <p:cNvPr id="51202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Kopier af udskrivningslister 1784-1815:</a:t>
            </a:r>
          </a:p>
        </p:txBody>
      </p:sp>
      <p:pic>
        <p:nvPicPr>
          <p:cNvPr id="51203" name="Billede 3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4813" y="2398713"/>
            <a:ext cx="833437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9488" y="-26988"/>
            <a:ext cx="7264400" cy="6985001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3200" smtClean="0"/>
              <a:t>Eksempel på lægdsrulle fra Vestersjællandske regiment 1701 (i Kalundborg Amstue)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53250" name="Billede 4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75" y="549275"/>
            <a:ext cx="91440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5427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6988" y="692150"/>
            <a:ext cx="9082087" cy="55324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115888"/>
            <a:ext cx="7993063" cy="742632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Eksempel på lægdsrulle 1736</a:t>
            </a:r>
            <a:br>
              <a:rPr lang="da-DK" dirty="0" smtClean="0"/>
            </a:br>
            <a:r>
              <a:rPr lang="da-DK" dirty="0" smtClean="0"/>
              <a:t>Kalundborg Amtstue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ladsholder til indhold 5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5900" y="188913"/>
            <a:ext cx="8677275" cy="6804025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Eksempel på lægdsrulle 1742 </a:t>
            </a:r>
            <a:br>
              <a:rPr lang="da-DK" dirty="0" smtClean="0"/>
            </a:br>
            <a:r>
              <a:rPr lang="da-DK" dirty="0" smtClean="0"/>
              <a:t>fra </a:t>
            </a:r>
            <a:r>
              <a:rPr lang="da-DK" dirty="0" err="1" smtClean="0"/>
              <a:t>Giesegaard</a:t>
            </a:r>
            <a:r>
              <a:rPr lang="da-DK" dirty="0" smtClean="0"/>
              <a:t> Gods (Juellund)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57346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6513" y="1052513"/>
            <a:ext cx="9072562" cy="4651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4000" smtClean="0"/>
              <a:t>Første og største problem: </a:t>
            </a:r>
            <a:br>
              <a:rPr lang="da-DK" sz="4000" smtClean="0"/>
            </a:br>
            <a:r>
              <a:rPr lang="da-DK" sz="4000" smtClean="0"/>
              <a:t>Hvilket gods?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altLang="da-DK" dirty="0" smtClean="0"/>
              <a:t>Problem: Et gods kunne sagtens eje jord mange spredte steder</a:t>
            </a:r>
            <a:endParaRPr lang="da-DK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Sjælland, Lolland-Falster: Michael </a:t>
            </a:r>
            <a:r>
              <a:rPr lang="da-DK" dirty="0"/>
              <a:t>Dupont: </a:t>
            </a:r>
            <a:r>
              <a:rPr lang="da-DK" i="1" dirty="0"/>
              <a:t>Sognenøgle til skifteprotokoller fra private godser, institutioner, præstekald m.m. øst for Storebælt</a:t>
            </a:r>
            <a:r>
              <a:rPr lang="da-DK" dirty="0"/>
              <a:t>, 2012</a:t>
            </a:r>
            <a:endParaRPr lang="da-DK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Fyn: Anne </a:t>
            </a:r>
            <a:r>
              <a:rPr lang="da-DK" dirty="0"/>
              <a:t>Riising: </a:t>
            </a:r>
            <a:r>
              <a:rPr lang="da-DK" i="1" dirty="0"/>
              <a:t>Stednavneregister til godsejernes skifteprotokoller til 1850 i Landsarkivet for Fyn</a:t>
            </a:r>
            <a:r>
              <a:rPr lang="da-DK" dirty="0"/>
              <a:t>, 1983</a:t>
            </a:r>
            <a:endParaRPr lang="da-DK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Nørrejylland: Bente </a:t>
            </a:r>
            <a:r>
              <a:rPr lang="da-DK" dirty="0"/>
              <a:t>S. Vestergaard: </a:t>
            </a:r>
            <a:r>
              <a:rPr lang="da-DK" i="1" dirty="0"/>
              <a:t>Stedregister til Nørrejyske Godsarkiver</a:t>
            </a:r>
            <a:r>
              <a:rPr lang="da-DK" dirty="0"/>
              <a:t>, </a:t>
            </a:r>
            <a:r>
              <a:rPr lang="da-DK" dirty="0" smtClean="0"/>
              <a:t>2000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58370" name="Billede 4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9144000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Eksempel på lægdsjordebog og –rulle fra </a:t>
            </a:r>
            <a:r>
              <a:rPr lang="da-DK" dirty="0" err="1" smtClean="0"/>
              <a:t>Giesegaard</a:t>
            </a:r>
            <a:r>
              <a:rPr lang="da-DK" dirty="0" smtClean="0"/>
              <a:t> Gods (Juellund)</a:t>
            </a:r>
            <a:endParaRPr lang="da-DK" dirty="0"/>
          </a:p>
        </p:txBody>
      </p:sp>
      <p:pic>
        <p:nvPicPr>
          <p:cNvPr id="59394" name="Pladsholder til indhold 3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1628775"/>
            <a:ext cx="6697663" cy="5688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60418" name="Billede 4" descr="Skærmklip"/>
          <p:cNvPicPr>
            <a:picLocks noChangeAspect="1"/>
          </p:cNvPicPr>
          <p:nvPr/>
        </p:nvPicPr>
        <p:blipFill>
          <a:blip r:embed="rId2"/>
          <a:srcRect b="3429"/>
          <a:stretch>
            <a:fillRect/>
          </a:stretch>
        </p:blipFill>
        <p:spPr bwMode="auto">
          <a:xfrm>
            <a:off x="4510088" y="0"/>
            <a:ext cx="4633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Billede 5" descr="Skærmkli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6513" y="0"/>
            <a:ext cx="45339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Eksempel på lægdsrulle for Københavns Amt 1733</a:t>
            </a:r>
            <a:endParaRPr lang="da-DK" dirty="0"/>
          </a:p>
        </p:txBody>
      </p:sp>
      <p:pic>
        <p:nvPicPr>
          <p:cNvPr id="61442" name="Billede 2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7613" y="1557338"/>
            <a:ext cx="66675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62466" name="Billede 4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557338"/>
            <a:ext cx="6697662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el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da-DK" smtClean="0"/>
              <a:t>Skifteprotokoller</a:t>
            </a:r>
          </a:p>
        </p:txBody>
      </p:sp>
      <p:sp>
        <p:nvSpPr>
          <p:cNvPr id="63490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z="2800" smtClean="0"/>
              <a:t>En persons ”husbond” behandler skifte</a:t>
            </a:r>
          </a:p>
          <a:p>
            <a:r>
              <a:rPr lang="da-DK" sz="2800" smtClean="0"/>
              <a:t>Den private godsejer behandler skifte efter sine fæstere (påbudt at føre skiftebog 1719)</a:t>
            </a:r>
          </a:p>
          <a:p>
            <a:r>
              <a:rPr lang="da-DK" sz="2800" smtClean="0"/>
              <a:t>Amstuer/rytterdistrikter (Kronen) behandler skifte efter fæstere af krongods</a:t>
            </a:r>
          </a:p>
          <a:p>
            <a:r>
              <a:rPr lang="da-DK" sz="2800" smtClean="0"/>
              <a:t>Amter behandler skifte efter selvejere (der ikke har andre over sig end kongen)</a:t>
            </a:r>
          </a:p>
          <a:p>
            <a:r>
              <a:rPr lang="da-DK" sz="2800" smtClean="0"/>
              <a:t>Byfogeder behandler skifte efter borgere</a:t>
            </a:r>
          </a:p>
          <a:p>
            <a:r>
              <a:rPr lang="da-DK" sz="2800" smtClean="0"/>
              <a:t>Jorddrotlige skifteforvaltning ophævet 1817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Om skifter i Danske Lov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5</a:t>
            </a:r>
            <a:r>
              <a:rPr lang="da-DK" dirty="0"/>
              <a:t>. bog, 2. kapitel, 1. artikel: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err="1" smtClean="0"/>
              <a:t>Naar</a:t>
            </a:r>
            <a:r>
              <a:rPr lang="da-DK" dirty="0" smtClean="0"/>
              <a:t> </a:t>
            </a:r>
            <a:r>
              <a:rPr lang="da-DK" dirty="0"/>
              <a:t>nogen ved Døden </a:t>
            </a:r>
            <a:r>
              <a:rPr lang="da-DK" dirty="0" err="1"/>
              <a:t>afgaar</a:t>
            </a:r>
            <a:r>
              <a:rPr lang="da-DK" dirty="0"/>
              <a:t> og efterlader sig enten </a:t>
            </a:r>
            <a:r>
              <a:rPr lang="da-DK" dirty="0">
                <a:solidFill>
                  <a:srgbClr val="FF0000"/>
                </a:solidFill>
              </a:rPr>
              <a:t>Umyndige, eller fraværende, eller </a:t>
            </a:r>
            <a:r>
              <a:rPr lang="da-DK" dirty="0" err="1">
                <a:solidFill>
                  <a:srgbClr val="FF0000"/>
                </a:solidFill>
              </a:rPr>
              <a:t>udlændiske</a:t>
            </a:r>
            <a:r>
              <a:rPr lang="da-DK" dirty="0">
                <a:solidFill>
                  <a:srgbClr val="FF0000"/>
                </a:solidFill>
              </a:rPr>
              <a:t>, eller ingen Arvinger</a:t>
            </a:r>
            <a:r>
              <a:rPr lang="da-DK" dirty="0"/>
              <a:t>, da skulle de, som i Huset </a:t>
            </a:r>
            <a:r>
              <a:rPr lang="da-DK" dirty="0" err="1"/>
              <a:t>ere</a:t>
            </a:r>
            <a:r>
              <a:rPr lang="da-DK" dirty="0"/>
              <a:t>, hvor den </a:t>
            </a:r>
            <a:r>
              <a:rPr lang="da-DK" dirty="0" err="1"/>
              <a:t>Afdødis</a:t>
            </a:r>
            <a:r>
              <a:rPr lang="da-DK" dirty="0"/>
              <a:t> Gods og Midler </a:t>
            </a:r>
            <a:r>
              <a:rPr lang="da-DK" dirty="0" err="1"/>
              <a:t>findis</a:t>
            </a:r>
            <a:r>
              <a:rPr lang="da-DK" dirty="0"/>
              <a:t>, under tilbørlig Straf </a:t>
            </a:r>
            <a:r>
              <a:rPr lang="da-DK" dirty="0" err="1"/>
              <a:t>strax</a:t>
            </a:r>
            <a:r>
              <a:rPr lang="da-DK" dirty="0"/>
              <a:t> give </a:t>
            </a:r>
            <a:r>
              <a:rPr lang="da-DK" dirty="0" err="1">
                <a:solidFill>
                  <a:srgbClr val="FF0000"/>
                </a:solidFill>
              </a:rPr>
              <a:t>Stædets</a:t>
            </a:r>
            <a:r>
              <a:rPr lang="da-DK" dirty="0">
                <a:solidFill>
                  <a:srgbClr val="FF0000"/>
                </a:solidFill>
              </a:rPr>
              <a:t> Øvrighed, Geistlig eller Verdslig</a:t>
            </a:r>
            <a:r>
              <a:rPr lang="da-DK" dirty="0"/>
              <a:t>, det </a:t>
            </a:r>
            <a:r>
              <a:rPr lang="da-DK" dirty="0" err="1"/>
              <a:t>tilkiende</a:t>
            </a:r>
            <a:r>
              <a:rPr lang="da-DK" dirty="0"/>
              <a:t>, som skulle forpligtede være </a:t>
            </a:r>
            <a:r>
              <a:rPr lang="da-DK" dirty="0" err="1"/>
              <a:t>strax</a:t>
            </a:r>
            <a:r>
              <a:rPr lang="da-DK" dirty="0"/>
              <a:t> ved </a:t>
            </a:r>
            <a:r>
              <a:rPr lang="da-DK" dirty="0" err="1"/>
              <a:t>deris</a:t>
            </a:r>
            <a:r>
              <a:rPr lang="da-DK" dirty="0"/>
              <a:t> Middel i </a:t>
            </a:r>
            <a:r>
              <a:rPr lang="da-DK" dirty="0" err="1"/>
              <a:t>Arvingernis</a:t>
            </a:r>
            <a:r>
              <a:rPr lang="da-DK" dirty="0"/>
              <a:t> og </a:t>
            </a:r>
            <a:r>
              <a:rPr lang="da-DK" dirty="0" err="1"/>
              <a:t>Frændernis</a:t>
            </a:r>
            <a:r>
              <a:rPr lang="da-DK" dirty="0"/>
              <a:t> Nærværelse, som da kunde være </a:t>
            </a:r>
            <a:r>
              <a:rPr lang="da-DK" dirty="0" err="1"/>
              <a:t>tilstæde</a:t>
            </a:r>
            <a:r>
              <a:rPr lang="da-DK" dirty="0"/>
              <a:t>, at </a:t>
            </a:r>
            <a:r>
              <a:rPr lang="da-DK" dirty="0">
                <a:solidFill>
                  <a:srgbClr val="FF0000"/>
                </a:solidFill>
              </a:rPr>
              <a:t>lade forsegle </a:t>
            </a:r>
            <a:r>
              <a:rPr lang="da-DK" dirty="0"/>
              <a:t>hvis Gods den Afdøde tilhørte, og </a:t>
            </a:r>
            <a:r>
              <a:rPr lang="da-DK" dirty="0" err="1"/>
              <a:t>sette</a:t>
            </a:r>
            <a:r>
              <a:rPr lang="da-DK" dirty="0"/>
              <a:t> det i god Forvaring ...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5</a:t>
            </a:r>
            <a:r>
              <a:rPr lang="da-DK" dirty="0"/>
              <a:t>. bog, 2. kapitel, 15. artikel: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err="1" smtClean="0">
                <a:solidFill>
                  <a:srgbClr val="FF0000"/>
                </a:solidFill>
              </a:rPr>
              <a:t>Naar</a:t>
            </a:r>
            <a:r>
              <a:rPr lang="da-DK" dirty="0" smtClean="0">
                <a:solidFill>
                  <a:srgbClr val="FF0000"/>
                </a:solidFill>
              </a:rPr>
              <a:t> </a:t>
            </a:r>
            <a:r>
              <a:rPr lang="da-DK" dirty="0" err="1">
                <a:solidFill>
                  <a:srgbClr val="FF0000"/>
                </a:solidFill>
              </a:rPr>
              <a:t>gielden</a:t>
            </a:r>
            <a:r>
              <a:rPr lang="da-DK" dirty="0">
                <a:solidFill>
                  <a:srgbClr val="FF0000"/>
                </a:solidFill>
              </a:rPr>
              <a:t> er saaledis, som sagt er, aflagt, eller af Arvingerne antagen, da skal den </a:t>
            </a:r>
            <a:r>
              <a:rPr lang="da-DK" dirty="0" err="1">
                <a:solidFill>
                  <a:srgbClr val="FF0000"/>
                </a:solidFill>
              </a:rPr>
              <a:t>beholden</a:t>
            </a:r>
            <a:r>
              <a:rPr lang="da-DK" dirty="0">
                <a:solidFill>
                  <a:srgbClr val="FF0000"/>
                </a:solidFill>
              </a:rPr>
              <a:t> Boe </a:t>
            </a:r>
            <a:r>
              <a:rPr lang="da-DK" dirty="0" err="1">
                <a:solidFill>
                  <a:srgbClr val="FF0000"/>
                </a:solidFill>
              </a:rPr>
              <a:t>reedeligen</a:t>
            </a:r>
            <a:r>
              <a:rPr lang="da-DK" dirty="0">
                <a:solidFill>
                  <a:srgbClr val="FF0000"/>
                </a:solidFill>
              </a:rPr>
              <a:t> </a:t>
            </a:r>
            <a:r>
              <a:rPr lang="da-DK" dirty="0" err="1">
                <a:solidFill>
                  <a:srgbClr val="FF0000"/>
                </a:solidFill>
              </a:rPr>
              <a:t>deelis</a:t>
            </a:r>
            <a:r>
              <a:rPr lang="da-DK" dirty="0">
                <a:solidFill>
                  <a:srgbClr val="FF0000"/>
                </a:solidFill>
              </a:rPr>
              <a:t> imellem Arvingerne</a:t>
            </a:r>
            <a:r>
              <a:rPr lang="da-DK" dirty="0"/>
              <a:t>, og klare Lodsædeler </a:t>
            </a:r>
            <a:r>
              <a:rPr lang="da-DK" dirty="0" err="1"/>
              <a:t>giøres</a:t>
            </a:r>
            <a:r>
              <a:rPr lang="da-DK" dirty="0"/>
              <a:t> </a:t>
            </a:r>
            <a:r>
              <a:rPr lang="da-DK" dirty="0" err="1"/>
              <a:t>paa</a:t>
            </a:r>
            <a:r>
              <a:rPr lang="da-DK" dirty="0"/>
              <a:t> hvad </a:t>
            </a:r>
            <a:r>
              <a:rPr lang="da-DK" dirty="0" err="1"/>
              <a:t>een</a:t>
            </a:r>
            <a:r>
              <a:rPr lang="da-DK" dirty="0"/>
              <a:t> hver af </a:t>
            </a:r>
            <a:r>
              <a:rPr lang="da-DK" dirty="0" err="1"/>
              <a:t>Boen</a:t>
            </a:r>
            <a:r>
              <a:rPr lang="da-DK" dirty="0"/>
              <a:t> tilkommer, og </a:t>
            </a:r>
            <a:r>
              <a:rPr lang="da-DK" dirty="0" err="1"/>
              <a:t>saa</a:t>
            </a:r>
            <a:r>
              <a:rPr lang="da-DK" dirty="0"/>
              <a:t> </a:t>
            </a:r>
            <a:r>
              <a:rPr lang="da-DK" dirty="0" err="1"/>
              <a:t>forfattis</a:t>
            </a:r>
            <a:r>
              <a:rPr lang="da-DK" dirty="0"/>
              <a:t> et fuldkommet rigtigt Skiftebrev, i hvilket </a:t>
            </a:r>
            <a:r>
              <a:rPr lang="da-DK" dirty="0" err="1"/>
              <a:t>indføris</a:t>
            </a:r>
            <a:r>
              <a:rPr lang="da-DK" dirty="0"/>
              <a:t> skal </a:t>
            </a:r>
            <a:r>
              <a:rPr lang="da-DK" dirty="0" err="1"/>
              <a:t>baade</a:t>
            </a:r>
            <a:r>
              <a:rPr lang="da-DK" dirty="0"/>
              <a:t> Registeringen og Vurderingen med </a:t>
            </a:r>
            <a:r>
              <a:rPr lang="da-DK" dirty="0" err="1"/>
              <a:t>Indgielden</a:t>
            </a:r>
            <a:r>
              <a:rPr lang="da-DK" dirty="0"/>
              <a:t> og </a:t>
            </a:r>
            <a:r>
              <a:rPr lang="da-DK" dirty="0" err="1"/>
              <a:t>Udgielden</a:t>
            </a:r>
            <a:r>
              <a:rPr lang="da-DK" dirty="0"/>
              <a:t> og </a:t>
            </a:r>
            <a:r>
              <a:rPr lang="da-DK" dirty="0" err="1"/>
              <a:t>Boens</a:t>
            </a:r>
            <a:r>
              <a:rPr lang="da-DK" dirty="0"/>
              <a:t> Beholdning, </a:t>
            </a:r>
            <a:r>
              <a:rPr lang="da-DK" dirty="0" err="1"/>
              <a:t>saa</a:t>
            </a:r>
            <a:r>
              <a:rPr lang="da-DK" dirty="0"/>
              <a:t> </a:t>
            </a:r>
            <a:r>
              <a:rPr lang="da-DK" dirty="0" err="1"/>
              <a:t>ogsaa</a:t>
            </a:r>
            <a:r>
              <a:rPr lang="da-DK" dirty="0"/>
              <a:t> </a:t>
            </a:r>
            <a:r>
              <a:rPr lang="da-DK" dirty="0" err="1" smtClean="0"/>
              <a:t>Lodsædlerne</a:t>
            </a:r>
            <a:endParaRPr lang="da-DK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a-DK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5</a:t>
            </a:r>
            <a:r>
              <a:rPr lang="da-DK" dirty="0"/>
              <a:t>. bog, 2. kapitel, 90. artikel: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Og </a:t>
            </a:r>
            <a:r>
              <a:rPr lang="da-DK" dirty="0"/>
              <a:t>skal </a:t>
            </a:r>
            <a:r>
              <a:rPr lang="da-DK" dirty="0" err="1"/>
              <a:t>bemælte</a:t>
            </a:r>
            <a:r>
              <a:rPr lang="da-DK" dirty="0"/>
              <a:t> </a:t>
            </a:r>
            <a:r>
              <a:rPr lang="da-DK" dirty="0" err="1"/>
              <a:t>Skiftis</a:t>
            </a:r>
            <a:r>
              <a:rPr lang="da-DK" dirty="0"/>
              <a:t> Forvaltere have </a:t>
            </a:r>
            <a:r>
              <a:rPr lang="da-DK" dirty="0" err="1"/>
              <a:t>een</a:t>
            </a:r>
            <a:r>
              <a:rPr lang="da-DK" dirty="0"/>
              <a:t> </a:t>
            </a:r>
            <a:r>
              <a:rPr lang="da-DK" dirty="0">
                <a:solidFill>
                  <a:srgbClr val="FF0000"/>
                </a:solidFill>
              </a:rPr>
              <a:t>Bog</a:t>
            </a:r>
            <a:r>
              <a:rPr lang="da-DK" dirty="0"/>
              <a:t>, </a:t>
            </a:r>
            <a:r>
              <a:rPr lang="da-DK" dirty="0" err="1"/>
              <a:t>hvorudj</a:t>
            </a:r>
            <a:r>
              <a:rPr lang="da-DK" dirty="0"/>
              <a:t> </a:t>
            </a:r>
            <a:r>
              <a:rPr lang="da-DK" dirty="0" err="1"/>
              <a:t>Copie</a:t>
            </a:r>
            <a:r>
              <a:rPr lang="da-DK" dirty="0"/>
              <a:t> af alle Skiftebreve, som de </a:t>
            </a:r>
            <a:r>
              <a:rPr lang="da-DK" dirty="0" err="1"/>
              <a:t>udstæde</a:t>
            </a:r>
            <a:r>
              <a:rPr lang="da-DK" dirty="0"/>
              <a:t>, skal </a:t>
            </a:r>
            <a:r>
              <a:rPr lang="da-DK" dirty="0" err="1"/>
              <a:t>indskrivis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Hvad kan et skifte fortælle</a:t>
            </a:r>
          </a:p>
        </p:txBody>
      </p:sp>
      <p:sp>
        <p:nvSpPr>
          <p:cNvPr id="66562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Arvinger (ægtefælle, børn)</a:t>
            </a:r>
          </a:p>
          <a:p>
            <a:r>
              <a:rPr lang="da-DK" smtClean="0"/>
              <a:t>Efterladte ejendele (ejendom, løsøre)</a:t>
            </a:r>
          </a:p>
          <a:p>
            <a:r>
              <a:rPr lang="da-DK" smtClean="0"/>
              <a:t>Udgæld og indgæld</a:t>
            </a:r>
          </a:p>
          <a:p>
            <a:endParaRPr lang="da-DK" smtClean="0"/>
          </a:p>
          <a:p>
            <a:r>
              <a:rPr lang="da-DK" altLang="da-DK" smtClean="0"/>
              <a:t>Er kirkebøgerne gået tabt, kan skifteprotokollen være eneste mulighed for at afdække slægten!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Hvor findes de?</a:t>
            </a:r>
          </a:p>
        </p:txBody>
      </p:sp>
      <p:sp>
        <p:nvSpPr>
          <p:cNvPr id="67586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altLang="da-DK" smtClean="0"/>
              <a:t>AO, skal bestilles frem i original, findes på film (kan stå på Rigsarkivets filmlæsesal), digitaliseret på private hjemmesider eller familysearch (”Estate Records”)</a:t>
            </a:r>
          </a:p>
          <a:p>
            <a:endParaRPr lang="da-D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Sognenøgle til skifteprotokoller</a:t>
            </a:r>
          </a:p>
        </p:txBody>
      </p:sp>
      <p:sp>
        <p:nvSpPr>
          <p:cNvPr id="19458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19459" name="Picture 3" descr="E:\Bogudgivelse\eksempe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0350" y="1557338"/>
            <a:ext cx="61722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/>
          </p:cNvSpPr>
          <p:nvPr>
            <p:ph type="title"/>
          </p:nvPr>
        </p:nvSpPr>
        <p:spPr>
          <a:xfrm>
            <a:off x="457200" y="390525"/>
            <a:ext cx="8231188" cy="911225"/>
          </a:xfrm>
        </p:spPr>
        <p:txBody>
          <a:bodyPr lIns="90000" tIns="46800" rIns="90000" bIns="46800"/>
          <a:lstStyle/>
          <a:p>
            <a:pPr defTabSz="449263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da-DK" altLang="da-DK" smtClean="0"/>
              <a:t>Fæsteprotokoller</a:t>
            </a:r>
          </a:p>
        </p:txBody>
      </p:sp>
      <p:sp>
        <p:nvSpPr>
          <p:cNvPr id="68610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31188" cy="4398963"/>
          </a:xfrm>
        </p:spPr>
        <p:txBody>
          <a:bodyPr lIns="90000" tIns="46800" rIns="90000" bIns="46800"/>
          <a:lstStyle/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a-DK" altLang="da-DK" smtClean="0"/>
              <a:t>1719 påbudt at føre fæsteprotokol</a:t>
            </a:r>
          </a:p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a-DK" altLang="da-DK" smtClean="0"/>
              <a:t>Har ofte navneregister</a:t>
            </a:r>
          </a:p>
          <a:p>
            <a:pPr marL="341313" indent="-341313" defTabSz="4492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a-DK" altLang="da-DK" smtClean="0"/>
              <a:t>Indeholder oplysninger om:</a:t>
            </a:r>
            <a:br>
              <a:rPr lang="da-DK" altLang="da-DK" smtClean="0"/>
            </a:br>
            <a:r>
              <a:rPr lang="da-DK" altLang="da-DK" smtClean="0"/>
              <a:t>Udsteder (gods) og modtager (fæster)</a:t>
            </a:r>
            <a:br>
              <a:rPr lang="da-DK" altLang="da-DK" smtClean="0"/>
            </a:br>
            <a:r>
              <a:rPr lang="da-DK" altLang="da-DK" smtClean="0"/>
              <a:t>Gårdens beliggenhed</a:t>
            </a:r>
            <a:br>
              <a:rPr lang="da-DK" altLang="da-DK" smtClean="0"/>
            </a:br>
            <a:r>
              <a:rPr lang="da-DK" altLang="da-DK" smtClean="0"/>
              <a:t>Jordtilliggende i tønder hartkorn</a:t>
            </a:r>
            <a:br>
              <a:rPr lang="da-DK" altLang="da-DK" smtClean="0"/>
            </a:br>
            <a:r>
              <a:rPr lang="da-DK" altLang="da-DK" smtClean="0"/>
              <a:t>Forrige fæster + evt. slægtskab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Hvor findes de?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altLang="da-DK" dirty="0" smtClean="0"/>
              <a:t>Skal bestilles frem i original, findes på film (kan stå på Rigsarkivets filmlæsesal), digitaliseret på private hjemmesider eller </a:t>
            </a:r>
            <a:r>
              <a:rPr lang="da-DK" altLang="da-DK" dirty="0" err="1" smtClean="0"/>
              <a:t>familysearch</a:t>
            </a:r>
            <a:r>
              <a:rPr lang="da-DK" altLang="da-DK" dirty="0" smtClean="0"/>
              <a:t> (”</a:t>
            </a:r>
            <a:r>
              <a:rPr lang="da-DK" altLang="da-DK" dirty="0" err="1" smtClean="0"/>
              <a:t>Estate</a:t>
            </a:r>
            <a:r>
              <a:rPr lang="da-DK" altLang="da-DK" dirty="0" smtClean="0"/>
              <a:t> </a:t>
            </a:r>
            <a:r>
              <a:rPr lang="da-DK" altLang="da-DK" dirty="0" err="1" smtClean="0"/>
              <a:t>Records</a:t>
            </a:r>
            <a:r>
              <a:rPr lang="da-DK" altLang="da-DK" dirty="0" smtClean="0"/>
              <a:t>”)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altLang="da-DK" dirty="0" smtClean="0"/>
              <a:t>På </a:t>
            </a:r>
            <a:r>
              <a:rPr lang="da-DK" altLang="da-DK" dirty="0"/>
              <a:t>Rigsarkivets læsesal står stor samling af navneregistre til mange private godser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dirty="0" smtClean="0"/>
              <a:t>Eksempel på fæsteprotokol fra </a:t>
            </a:r>
            <a:r>
              <a:rPr lang="da-DK" dirty="0" err="1" smtClean="0"/>
              <a:t>Giesegaard</a:t>
            </a:r>
            <a:r>
              <a:rPr lang="da-DK" dirty="0" smtClean="0"/>
              <a:t> Gods</a:t>
            </a:r>
            <a:endParaRPr lang="da-DK" dirty="0"/>
          </a:p>
        </p:txBody>
      </p:sp>
      <p:pic>
        <p:nvPicPr>
          <p:cNvPr id="71682" name="Billede 4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84338"/>
            <a:ext cx="914400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smtClean="0"/>
          </a:p>
        </p:txBody>
      </p:sp>
      <p:pic>
        <p:nvPicPr>
          <p:cNvPr id="72706" name="Pladsholder til indhold 5" descr="Skærmklip"/>
          <p:cNvPicPr>
            <a:picLocks noGrp="1" noChangeAspect="1"/>
          </p:cNvPicPr>
          <p:nvPr>
            <p:ph idx="1"/>
          </p:nvPr>
        </p:nvPicPr>
        <p:blipFill>
          <a:blip r:embed="rId2"/>
          <a:srcRect b="26385"/>
          <a:stretch>
            <a:fillRect/>
          </a:stretch>
        </p:blipFill>
        <p:spPr>
          <a:xfrm>
            <a:off x="900113" y="295275"/>
            <a:ext cx="7416800" cy="4384675"/>
          </a:xfrm>
        </p:spPr>
      </p:pic>
      <p:sp>
        <p:nvSpPr>
          <p:cNvPr id="72707" name="Tekstboks 6"/>
          <p:cNvSpPr txBox="1">
            <a:spLocks noChangeArrowheads="1"/>
          </p:cNvSpPr>
          <p:nvPr/>
        </p:nvSpPr>
        <p:spPr bwMode="auto">
          <a:xfrm>
            <a:off x="755650" y="4868863"/>
            <a:ext cx="77771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>
                <a:latin typeface="Calibri" pitchFamily="34" charset="0"/>
              </a:rPr>
              <a:t>Friderich Christian Greve af Schack … Giør Vitterlig, at ieg hermed Stæder og Fæster til Lars Olesen … det huus … paa Wollersløv Byes grund Carlsaggerhuuset kaldet. Samme Huus med dertil liggende 2 skpp Hartkorn bemældte Lars Olesen hans liivs Tid, maa have, nyde, bruge og beboe, naar hand derimod betaler Huus Pengene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Fæstere af krongods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Der betales stedsmål, dvs. </a:t>
            </a:r>
            <a:r>
              <a:rPr lang="da-DK" dirty="0" err="1" smtClean="0"/>
              <a:t>indfæstningsafgift</a:t>
            </a:r>
            <a:endParaRPr lang="da-DK" dirty="0" smtClean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Der betales husbondhold af selvejere, der køber en ejendom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Oplysningerne findes i </a:t>
            </a:r>
            <a:r>
              <a:rPr lang="da-DK" dirty="0" err="1" smtClean="0"/>
              <a:t>lensregnskaberne</a:t>
            </a:r>
            <a:r>
              <a:rPr lang="da-DK" dirty="0" smtClean="0"/>
              <a:t> i Rigsarkivet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dirty="0" smtClean="0"/>
              <a:t>Kortfattet, men ofte detaljeret: Ny fæsters navn, gammel fæsters navn, relation mellem fæstere, årsag til fæstet, samt ny fæsters fødested (dog sjældent)</a:t>
            </a:r>
            <a:endParaRPr 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Billede 4" descr="Skærmkli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6225" y="4221163"/>
            <a:ext cx="494188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Billede 5" descr="Skærmkli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1658938"/>
            <a:ext cx="4941888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5" name="Tekstboks 6"/>
          <p:cNvSpPr txBox="1">
            <a:spLocks noChangeArrowheads="1"/>
          </p:cNvSpPr>
          <p:nvPr/>
        </p:nvSpPr>
        <p:spPr bwMode="auto">
          <a:xfrm>
            <a:off x="5362575" y="1658938"/>
            <a:ext cx="3224213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>
                <a:latin typeface="Calibri" pitchFamily="34" charset="0"/>
              </a:rPr>
              <a:t>Thennd 25. Septembris Oploed affgangne Kløff Hannssøns i Roersløff Hans hustru, Gaardenn for Hans Jørgenssønn føed i Huerup, gaff Kong. May. till Jndfestninng Rix dr. – xl.</a:t>
            </a:r>
          </a:p>
        </p:txBody>
      </p:sp>
      <p:sp>
        <p:nvSpPr>
          <p:cNvPr id="74756" name="Tekstboks 8"/>
          <p:cNvSpPr txBox="1">
            <a:spLocks noChangeArrowheads="1"/>
          </p:cNvSpPr>
          <p:nvPr/>
        </p:nvSpPr>
        <p:spPr bwMode="auto">
          <a:xfrm>
            <a:off x="5362575" y="4221163"/>
            <a:ext cx="322421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>
                <a:latin typeface="Calibri" pitchFamily="34" charset="0"/>
              </a:rPr>
              <a:t>2. Junij Stede Hierre Knudssønn vdj Gyndstrup, thuennde partter aff ett Kierckebolligh der Samesteds Hanns fader Knud Perssønn ibidem for hanom oploede gaff daller - xv</a:t>
            </a:r>
          </a:p>
        </p:txBody>
      </p:sp>
      <p:sp>
        <p:nvSpPr>
          <p:cNvPr id="7475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Eksempler fra Odensegaard Len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Skatteudskrivning</a:t>
            </a:r>
          </a:p>
        </p:txBody>
      </p:sp>
      <p:sp>
        <p:nvSpPr>
          <p:cNvPr id="75778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1662 blev godsejeren ansvarlig for opkræv-ning af kgl. skatter og hæftede for restancer og ødegårde</a:t>
            </a:r>
          </a:p>
          <a:p>
            <a:r>
              <a:rPr lang="da-DK" smtClean="0"/>
              <a:t>Skatter skulle indbetales til amtstuen</a:t>
            </a:r>
          </a:p>
          <a:p>
            <a:r>
              <a:rPr lang="da-DK" smtClean="0"/>
              <a:t>Matriklen 1688</a:t>
            </a:r>
          </a:p>
          <a:p>
            <a:r>
              <a:rPr lang="da-DK" smtClean="0"/>
              <a:t>Godsregnskaber (Reviderede regnskaber)</a:t>
            </a:r>
          </a:p>
          <a:p>
            <a:r>
              <a:rPr lang="da-DK" smtClean="0"/>
              <a:t>Amtsregnskaber (Reviderede regnskaber)</a:t>
            </a:r>
          </a:p>
          <a:p>
            <a:r>
              <a:rPr lang="da-DK" smtClean="0"/>
              <a:t>Godsregnskaberne findes på familysearch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Matriklerne</a:t>
            </a:r>
          </a:p>
        </p:txBody>
      </p:sp>
      <p:sp>
        <p:nvSpPr>
          <p:cNvPr id="7680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Matriklerne 1662, 1664 og 1688</a:t>
            </a:r>
          </a:p>
          <a:p>
            <a:r>
              <a:rPr lang="da-DK" altLang="da-DK" smtClean="0"/>
              <a:t>1688-matriklen var gældende indtil 1844-matriklen (den nuværende)</a:t>
            </a:r>
          </a:p>
          <a:p>
            <a:r>
              <a:rPr lang="da-DK" altLang="da-DK" smtClean="0"/>
              <a:t>Jordstykker vurderet efter ydeevne (bonitet) i tønder hartkorn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7782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77827" name="Picture 4" descr="IMG_34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9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5" descr="IMG_3473"/>
          <p:cNvPicPr>
            <a:picLocks noChangeAspect="1" noChangeArrowheads="1"/>
          </p:cNvPicPr>
          <p:nvPr/>
        </p:nvPicPr>
        <p:blipFill>
          <a:blip r:embed="rId3"/>
          <a:srcRect l="5171" t="10257" r="6511" b="6725"/>
          <a:stretch>
            <a:fillRect/>
          </a:stretch>
        </p:blipFill>
        <p:spPr bwMode="auto">
          <a:xfrm>
            <a:off x="4279900" y="0"/>
            <a:ext cx="4864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Sogneregister, eks. Malling Sogn</a:t>
            </a:r>
          </a:p>
        </p:txBody>
      </p:sp>
      <p:sp>
        <p:nvSpPr>
          <p:cNvPr id="7885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78851" name="Picture 4" descr="IMG_3480"/>
          <p:cNvPicPr>
            <a:picLocks noChangeAspect="1" noChangeArrowheads="1"/>
          </p:cNvPicPr>
          <p:nvPr/>
        </p:nvPicPr>
        <p:blipFill>
          <a:blip r:embed="rId2"/>
          <a:srcRect b="45393"/>
          <a:stretch>
            <a:fillRect/>
          </a:stretch>
        </p:blipFill>
        <p:spPr bwMode="auto">
          <a:xfrm>
            <a:off x="1141413" y="1484313"/>
            <a:ext cx="6959600" cy="543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i="1" smtClean="0"/>
              <a:t>NU</a:t>
            </a:r>
            <a:r>
              <a:rPr lang="da-DK" altLang="da-DK" smtClean="0"/>
              <a:t> er du parat til at søge i Daisy!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a-DK" altLang="da-DK" dirty="0" smtClean="0"/>
              <a:t>Hvor findes Daisy: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altLang="da-DK" dirty="0" err="1" smtClean="0"/>
              <a:t>www.sa.dk</a:t>
            </a:r>
            <a:endParaRPr lang="da-DK" altLang="da-DK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a-DK" altLang="da-DK" dirty="0" err="1"/>
              <a:t>www.daisy.sa.dk</a:t>
            </a:r>
            <a:endParaRPr lang="da-DK" altLang="da-D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79875" name="Picture 4" descr="IMG_347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6" name="Picture 6" descr="IMG_34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2300" y="0"/>
            <a:ext cx="4711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Bestil i Daisy</a:t>
            </a:r>
          </a:p>
        </p:txBody>
      </p:sp>
      <p:sp>
        <p:nvSpPr>
          <p:cNvPr id="8089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Daisy:</a:t>
            </a:r>
          </a:p>
          <a:p>
            <a:pPr lvl="1"/>
            <a:r>
              <a:rPr lang="da-DK" altLang="da-DK" smtClean="0"/>
              <a:t>Arkivskaber: Rentekammeret</a:t>
            </a:r>
          </a:p>
          <a:p>
            <a:pPr lvl="1"/>
            <a:r>
              <a:rPr lang="da-DK" altLang="da-DK" smtClean="0"/>
              <a:t>Arkivserie: Christian 5.s matrikel. Matrikelbøger </a:t>
            </a:r>
          </a:p>
          <a:p>
            <a:pPr lvl="1"/>
            <a:r>
              <a:rPr lang="da-DK" altLang="da-DK" smtClean="0"/>
              <a:t>Periode: 1688-1691</a:t>
            </a:r>
          </a:p>
          <a:p>
            <a:pPr lvl="1"/>
            <a:r>
              <a:rPr lang="da-DK" altLang="da-DK" smtClean="0"/>
              <a:t>Vælg ”Brugskopi, Mikrofilm 35 mm ”</a:t>
            </a:r>
          </a:p>
        </p:txBody>
      </p:sp>
      <p:pic>
        <p:nvPicPr>
          <p:cNvPr id="8089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4833938"/>
            <a:ext cx="8785225" cy="104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81923" name="Picture 4" descr="IMG_34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16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Picture 5" descr="IMG_34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3088" y="-26988"/>
            <a:ext cx="4760912" cy="748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/>
          </p:cNvSpPr>
          <p:nvPr>
            <p:ph type="title"/>
          </p:nvPr>
        </p:nvSpPr>
        <p:spPr>
          <a:xfrm>
            <a:off x="107950" y="274638"/>
            <a:ext cx="4103688" cy="2146300"/>
          </a:xfrm>
        </p:spPr>
        <p:txBody>
          <a:bodyPr/>
          <a:lstStyle/>
          <a:p>
            <a:r>
              <a:rPr lang="da-DK" altLang="da-DK" smtClean="0"/>
              <a:t>Malling Sogn, Haurballegaards Amt</a:t>
            </a:r>
          </a:p>
        </p:txBody>
      </p:sp>
      <p:sp>
        <p:nvSpPr>
          <p:cNvPr id="82946" name="Rectangle 3"/>
          <p:cNvSpPr>
            <a:spLocks noGrp="1"/>
          </p:cNvSpPr>
          <p:nvPr>
            <p:ph type="body" idx="1"/>
          </p:nvPr>
        </p:nvSpPr>
        <p:spPr>
          <a:xfrm>
            <a:off x="179388" y="2781300"/>
            <a:ext cx="4321175" cy="3671888"/>
          </a:xfrm>
        </p:spPr>
        <p:txBody>
          <a:bodyPr/>
          <a:lstStyle/>
          <a:p>
            <a:r>
              <a:rPr lang="da-DK" altLang="da-DK" smtClean="0"/>
              <a:t>Først gårdmand, dernæst husmænd, med ejerangivelser</a:t>
            </a:r>
          </a:p>
          <a:p>
            <a:r>
              <a:rPr lang="da-DK" altLang="da-DK" smtClean="0"/>
              <a:t>Gammel matr. = 1664 Ny matr. = 1688</a:t>
            </a:r>
          </a:p>
        </p:txBody>
      </p:sp>
      <p:pic>
        <p:nvPicPr>
          <p:cNvPr id="82947" name="Picture 4" descr="IMG_34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4850" y="0"/>
            <a:ext cx="4629150" cy="731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Amtsregnskaber 1660-</a:t>
            </a:r>
          </a:p>
        </p:txBody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Lenene omdannet til amter 1660</a:t>
            </a:r>
          </a:p>
          <a:p>
            <a:r>
              <a:rPr lang="da-DK" altLang="da-DK" smtClean="0"/>
              <a:t>Amtsforvaltere (amtstue) opkrævede skatter og aflagde regnskab til Rentekammeret</a:t>
            </a:r>
          </a:p>
          <a:p>
            <a:r>
              <a:rPr lang="da-DK" altLang="da-DK" smtClean="0"/>
              <a:t>Findes i Rigsarkivet (landsdækkende)</a:t>
            </a:r>
          </a:p>
          <a:p>
            <a:r>
              <a:rPr lang="da-DK" altLang="da-DK" smtClean="0"/>
              <a:t>Skal bruges på film</a:t>
            </a:r>
          </a:p>
          <a:p>
            <a:pPr>
              <a:buFont typeface="Arial" charset="0"/>
              <a:buNone/>
            </a:pPr>
            <a:endParaRPr lang="da-DK" altLang="da-D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Typer amtsregnskaber</a:t>
            </a:r>
          </a:p>
        </p:txBody>
      </p:sp>
      <p:sp>
        <p:nvSpPr>
          <p:cNvPr id="84994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Kontributionsregnskab: matrikelskat og hartkornsskat, 1660-1848 (i bilagene findes mandtaller i 1600-tallet og beg. 1700-tallet)</a:t>
            </a:r>
          </a:p>
          <a:p>
            <a:r>
              <a:rPr lang="da-DK" altLang="da-DK" smtClean="0"/>
              <a:t>Jordebogsregnskab: Kronens indtægter som godsejer (fæstere af krongods), skal ofte findes under kontributionsregnskab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smtClean="0"/>
              <a:t>Konsumtions-, familie og folkeskatregnskab: ca. 1671- folkeholdsskat (tjenestefolk og hjemmeboende børn over 15 år) og familieskat (kopskat, efter antallet af husstandens medlemmer over 15 (12) år)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da-DK" altLang="da-DK" smtClean="0"/>
              <a:t>	Konsumtionsskat på bryllupper (kopulationsafgift) 1761-1792, ofte med brudens fars navn, stilling og bopæl (bondestanden betalte ikke kopulationsafgift)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87042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Ekstraskatteregnskab: 1660-, ekstraordinære skatter, kopskatter, især talrige 1676-1720 (dog ingen børn under ca. 10-12 år). Månedlig kopskatter 1762-1812 for hele befolkningen (undtagen børn under 12 (16) år)</a:t>
            </a:r>
          </a:p>
          <a:p>
            <a:endParaRPr lang="da-DK" altLang="da-D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7463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z="4000" smtClean="0"/>
              <a:t>Rigsarkivets</a:t>
            </a:r>
            <a:br>
              <a:rPr lang="da-DK" altLang="da-DK" sz="4000" smtClean="0"/>
            </a:br>
            <a:r>
              <a:rPr lang="da-DK" altLang="da-DK" sz="4000" smtClean="0"/>
              <a:t>filmlæsesal</a:t>
            </a:r>
          </a:p>
        </p:txBody>
      </p:sp>
      <p:sp>
        <p:nvSpPr>
          <p:cNvPr id="88066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609975" cy="4525963"/>
          </a:xfrm>
        </p:spPr>
        <p:txBody>
          <a:bodyPr/>
          <a:lstStyle/>
          <a:p>
            <a:r>
              <a:rPr lang="da-DK" altLang="da-DK" smtClean="0"/>
              <a:t>Filmregistratur til amtsregnskaberne</a:t>
            </a:r>
          </a:p>
        </p:txBody>
      </p:sp>
      <p:pic>
        <p:nvPicPr>
          <p:cNvPr id="88067" name="Picture 4" descr="IMG_34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3588" y="0"/>
            <a:ext cx="4570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altLang="da-DK" smtClean="0"/>
          </a:p>
        </p:txBody>
      </p:sp>
      <p:sp>
        <p:nvSpPr>
          <p:cNvPr id="8909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89091" name="Picture 4" descr="IMG_3467"/>
          <p:cNvPicPr>
            <a:picLocks noChangeAspect="1" noChangeArrowheads="1"/>
          </p:cNvPicPr>
          <p:nvPr/>
        </p:nvPicPr>
        <p:blipFill>
          <a:blip r:embed="rId2"/>
          <a:srcRect l="6642"/>
          <a:stretch>
            <a:fillRect/>
          </a:stretch>
        </p:blipFill>
        <p:spPr bwMode="auto">
          <a:xfrm>
            <a:off x="0" y="-3175"/>
            <a:ext cx="4551363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2" name="Picture 5" descr="IMG_3468"/>
          <p:cNvPicPr>
            <a:picLocks noChangeAspect="1" noChangeArrowheads="1"/>
          </p:cNvPicPr>
          <p:nvPr/>
        </p:nvPicPr>
        <p:blipFill>
          <a:blip r:embed="rId3"/>
          <a:srcRect l="6070"/>
          <a:stretch>
            <a:fillRect/>
          </a:stretch>
        </p:blipFill>
        <p:spPr bwMode="auto">
          <a:xfrm>
            <a:off x="4500563" y="0"/>
            <a:ext cx="4643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2913"/>
            <a:ext cx="7772400" cy="6096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da-DK" altLang="da-DK" smtClean="0"/>
              <a:t>DAISYs forside</a:t>
            </a:r>
          </a:p>
        </p:txBody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a-DK" altLang="da-DK" smtClean="0"/>
          </a:p>
        </p:txBody>
      </p:sp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2"/>
          <a:srcRect l="-519" t="22925" r="3889" b="8058"/>
          <a:stretch>
            <a:fillRect/>
          </a:stretch>
        </p:blipFill>
        <p:spPr bwMode="auto">
          <a:xfrm>
            <a:off x="0" y="1371600"/>
            <a:ext cx="91440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538" cy="1425575"/>
          </a:xfrm>
        </p:spPr>
        <p:txBody>
          <a:bodyPr/>
          <a:lstStyle/>
          <a:p>
            <a:r>
              <a:rPr lang="da-DK" altLang="da-DK" sz="4000" smtClean="0"/>
              <a:t>Eksempel på amtsregnskab</a:t>
            </a:r>
          </a:p>
        </p:txBody>
      </p:sp>
      <p:sp>
        <p:nvSpPr>
          <p:cNvPr id="90114" name="Rectangle 3"/>
          <p:cNvSpPr>
            <a:spLocks noGrp="1"/>
          </p:cNvSpPr>
          <p:nvPr>
            <p:ph type="body" idx="1"/>
          </p:nvPr>
        </p:nvSpPr>
        <p:spPr>
          <a:xfrm>
            <a:off x="457200" y="2060575"/>
            <a:ext cx="3754438" cy="4065588"/>
          </a:xfrm>
        </p:spPr>
        <p:txBody>
          <a:bodyPr/>
          <a:lstStyle/>
          <a:p>
            <a:r>
              <a:rPr lang="da-DK" altLang="da-DK" smtClean="0"/>
              <a:t>Dueholm-Ørum-Vestervig amtsregnskaber ekstraskatteregn-skaber 1682-1684 (1178) </a:t>
            </a:r>
          </a:p>
        </p:txBody>
      </p:sp>
      <p:pic>
        <p:nvPicPr>
          <p:cNvPr id="90115" name="Picture 4" descr="image001"/>
          <p:cNvPicPr>
            <a:picLocks noChangeAspect="1" noChangeArrowheads="1"/>
          </p:cNvPicPr>
          <p:nvPr/>
        </p:nvPicPr>
        <p:blipFill>
          <a:blip r:embed="rId2"/>
          <a:srcRect b="18221"/>
          <a:stretch>
            <a:fillRect/>
          </a:stretch>
        </p:blipFill>
        <p:spPr bwMode="auto">
          <a:xfrm>
            <a:off x="4311650" y="0"/>
            <a:ext cx="4832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5881688"/>
            <a:ext cx="88201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Eksempel</a:t>
            </a:r>
          </a:p>
        </p:txBody>
      </p:sp>
      <p:sp>
        <p:nvSpPr>
          <p:cNvPr id="91138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Gårdmanden Christopher Nielsen i Drejø Sogn var gift med en Maren Jørgensdatter (ca. 1655-1725)</a:t>
            </a:r>
          </a:p>
          <a:p>
            <a:r>
              <a:rPr lang="da-DK" altLang="da-DK" smtClean="0"/>
              <a:t>Ved flere af deres børns dåb ses en Jørgen Andersen ”fra Hvidkilde”, der kan være far til Maren Jørgensdatter</a:t>
            </a:r>
          </a:p>
          <a:p>
            <a:r>
              <a:rPr lang="da-DK" altLang="da-DK" smtClean="0"/>
              <a:t>Herregården Hvidkilde ligger i Egense Sogn, og sognets kirkebog er gået tabt!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Jørgen Andersen fra Hvidkilde</a:t>
            </a:r>
          </a:p>
        </p:txBody>
      </p:sp>
      <p:sp>
        <p:nvSpPr>
          <p:cNvPr id="92162" name="Rectangle 3"/>
          <p:cNvSpPr>
            <a:spLocks noGrp="1"/>
          </p:cNvSpPr>
          <p:nvPr>
            <p:ph type="body" idx="1"/>
          </p:nvPr>
        </p:nvSpPr>
        <p:spPr>
          <a:xfrm>
            <a:off x="457200" y="1484313"/>
            <a:ext cx="8229600" cy="489743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smtClean="0"/>
              <a:t>Egense Sogn hørte under Nyborg Amt og Sunds Herred</a:t>
            </a:r>
          </a:p>
          <a:p>
            <a:pPr>
              <a:lnSpc>
                <a:spcPct val="90000"/>
              </a:lnSpc>
            </a:pPr>
            <a:r>
              <a:rPr lang="da-DK" altLang="da-DK" smtClean="0"/>
              <a:t>Jørgen Andersen nævnes i adskillige skattemandtaller på Hvidkilde 1677-1682</a:t>
            </a:r>
          </a:p>
          <a:p>
            <a:pPr>
              <a:lnSpc>
                <a:spcPct val="90000"/>
              </a:lnSpc>
            </a:pPr>
            <a:r>
              <a:rPr lang="da-DK" altLang="da-DK" smtClean="0"/>
              <a:t>Fx står der i sognemandtalslisten (bilag) til konsumtions-, familie og folkeskatten for Egense Sogn 1677: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da-DK" i="1" smtClean="0"/>
              <a:t>	</a:t>
            </a:r>
            <a:r>
              <a:rPr lang="en-GB" altLang="da-DK" sz="2400" i="1" smtClean="0"/>
              <a:t>Noc Forpacterne selff med deris qvinder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da-DK" sz="2400" i="1" smtClean="0"/>
              <a:t>	Johan Christian Thur, Sibylla Brand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da-DK" sz="2400" i="1" smtClean="0"/>
              <a:t>	Jørgen Andersen, Maren Hansdatter</a:t>
            </a:r>
            <a:endParaRPr lang="da-DK" altLang="da-DK" sz="24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Henrik Jørgensen fra Langeland</a:t>
            </a:r>
          </a:p>
        </p:txBody>
      </p:sp>
      <p:sp>
        <p:nvSpPr>
          <p:cNvPr id="93186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da-DK" altLang="da-DK" smtClean="0"/>
              <a:t>Henrik Jørgensen ”fra Langeland”, der ses som fadder til et af Christopher Nielsen og Maren Jørgensdatters børn 1696, kan være bror til Maren</a:t>
            </a:r>
          </a:p>
          <a:p>
            <a:pPr>
              <a:lnSpc>
                <a:spcPct val="90000"/>
              </a:lnSpc>
            </a:pPr>
            <a:r>
              <a:rPr lang="da-DK" altLang="da-DK" smtClean="0"/>
              <a:t>Bladrede amtsregnskaberne for 1696 igennem for Langeland. En Henrik Jørgensen blev fundet i Longelse Sogn: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da-DK" sz="2400" i="1" smtClean="0"/>
              <a:t>	Paa Møllegaard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da-DK" sz="2400" i="1" smtClean="0"/>
              <a:t>	forpagter Hendrich Jørgensen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GB" altLang="da-DK" sz="2400" i="1" smtClean="0"/>
              <a:t>	1 systerdatter Susanne Christophersdatter</a:t>
            </a:r>
            <a:endParaRPr lang="da-DK" altLang="da-DK" sz="24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En sidste ledetråd</a:t>
            </a:r>
          </a:p>
        </p:txBody>
      </p:sp>
      <p:sp>
        <p:nvSpPr>
          <p:cNvPr id="9421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Susanne Christophersdatter, datter af Christopher Nielsen og Maren Jørgensdatter, blev gift o. 1710 med en Erik Eriksen i Longelse Sogn</a:t>
            </a:r>
          </a:p>
          <a:p>
            <a:r>
              <a:rPr lang="da-DK" altLang="da-DK" smtClean="0"/>
              <a:t>I Susannes skifte 1720 ses to tinfade med initialerne I.A.S.M.H.D., sikkert et arvestykke efter Jørgen Andersen og Maren Hansdatter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Tilgængelighedsregler</a:t>
            </a:r>
          </a:p>
        </p:txBody>
      </p:sp>
      <p:sp>
        <p:nvSpPr>
          <p:cNvPr id="95234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smtClean="0"/>
              <a:t>Godsarkiver er privatarkiver</a:t>
            </a:r>
          </a:p>
          <a:p>
            <a:r>
              <a:rPr lang="da-DK" smtClean="0"/>
              <a:t>Donator (dvs. den, der afleverer) kan selv fastsætte tilgængelighedsregler - indenfor rimelighedens grænser</a:t>
            </a:r>
          </a:p>
          <a:p>
            <a:r>
              <a:rPr lang="da-DK" smtClean="0"/>
              <a:t>Ikke usædvanligt, at donator skal spørges, hvis der er tale om godsarkivalier med personoplysninger yngre end 75-80 år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smtClean="0"/>
              <a:t>Hvad betyder søgefelterne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altLang="da-DK" smtClean="0"/>
              <a:t>Der er tre søgefelter samt et periodefelt:</a:t>
            </a:r>
          </a:p>
          <a:p>
            <a:r>
              <a:rPr lang="da-DK" altLang="da-DK" smtClean="0"/>
              <a:t>Arkivskaber eller arkivserie </a:t>
            </a:r>
          </a:p>
          <a:p>
            <a:r>
              <a:rPr lang="da-DK" altLang="da-DK" smtClean="0"/>
              <a:t>Arkivskaber</a:t>
            </a:r>
          </a:p>
          <a:p>
            <a:r>
              <a:rPr lang="da-DK" altLang="da-DK" smtClean="0"/>
              <a:t>Arkivserie</a:t>
            </a:r>
          </a:p>
          <a:p>
            <a:r>
              <a:rPr lang="da-DK" altLang="da-DK" smtClean="0"/>
              <a:t>Periode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1857</Words>
  <Application>Microsoft Office PowerPoint</Application>
  <PresentationFormat>Skærmshow (4:3)</PresentationFormat>
  <Paragraphs>274</Paragraphs>
  <Slides>85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Designskabeloner</vt:lpstr>
      </vt:variant>
      <vt:variant>
        <vt:i4>1</vt:i4>
      </vt:variant>
      <vt:variant>
        <vt:lpstr>Diastitler</vt:lpstr>
      </vt:variant>
      <vt:variant>
        <vt:i4>85</vt:i4>
      </vt:variant>
    </vt:vector>
  </HeadingPairs>
  <TitlesOfParts>
    <vt:vector size="88" baseType="lpstr">
      <vt:lpstr>Calibri</vt:lpstr>
      <vt:lpstr>Arial</vt:lpstr>
      <vt:lpstr>Kontortema</vt:lpstr>
      <vt:lpstr>Slægtsforskeren og godsarkiverne</vt:lpstr>
      <vt:lpstr>Hvad kan vi nå</vt:lpstr>
      <vt:lpstr>Hvilke opgaver havde godserne</vt:lpstr>
      <vt:lpstr>Hvordan finder man det ”rigtige” arkivalie</vt:lpstr>
      <vt:lpstr>Første og største problem:  Hvilket gods?</vt:lpstr>
      <vt:lpstr>Sognenøgle til skifteprotokoller</vt:lpstr>
      <vt:lpstr>NU er du parat til at søge i Daisy!</vt:lpstr>
      <vt:lpstr>DAISYs forside</vt:lpstr>
      <vt:lpstr>Hvad betyder søgefelterne</vt:lpstr>
      <vt:lpstr>Over- og underordnede arkivskabere</vt:lpstr>
      <vt:lpstr>Over- og underordnede arkivskabere</vt:lpstr>
      <vt:lpstr>Bestilling trin for trin</vt:lpstr>
      <vt:lpstr>Udfyld søgefelter</vt:lpstr>
      <vt:lpstr>Søgefelter udfyldt (arkivskaber + år)</vt:lpstr>
      <vt:lpstr>Udpeg det rigtige søgeresultat</vt:lpstr>
      <vt:lpstr>”Vis arkivserier”</vt:lpstr>
      <vt:lpstr>Liste over arkivserier</vt:lpstr>
      <vt:lpstr>Oplysninger om arkivserien</vt:lpstr>
      <vt:lpstr>Oplysninger om arkivserien</vt:lpstr>
      <vt:lpstr>Liste over fysiske enheder</vt:lpstr>
      <vt:lpstr>Liste over arkivenheder</vt:lpstr>
      <vt:lpstr>Bestillingsformular</vt:lpstr>
      <vt:lpstr>Bestilling</vt:lpstr>
      <vt:lpstr>”Mine sider”</vt:lpstr>
      <vt:lpstr>Mine sider</vt:lpstr>
      <vt:lpstr>Forudbestilling og fjernlån</vt:lpstr>
      <vt:lpstr>Lægdsruller</vt:lpstr>
      <vt:lpstr>Baggrunden</vt:lpstr>
      <vt:lpstr>Et lægd</vt:lpstr>
      <vt:lpstr>Krige i 1700-tallet</vt:lpstr>
      <vt:lpstr>Hvor findes lægdsrullerne</vt:lpstr>
      <vt:lpstr>1701-1788:  Du skal vide, hvem der ejede lægdet</vt:lpstr>
      <vt:lpstr>Arkivalier og arkiver</vt:lpstr>
      <vt:lpstr>Landmilitsens infanteriregimenter 1701-1733</vt:lpstr>
      <vt:lpstr>Stavnsbånd</vt:lpstr>
      <vt:lpstr>Landmilitsens infanteriregimenter 1733-ca. 1789</vt:lpstr>
      <vt:lpstr>Reserveruller</vt:lpstr>
      <vt:lpstr>Amter og amtstuer: ruller</vt:lpstr>
      <vt:lpstr>Amter og amtstuer: session</vt:lpstr>
      <vt:lpstr>Rytterdistrikterne: ruller</vt:lpstr>
      <vt:lpstr>Rytterdistrikterne: session</vt:lpstr>
      <vt:lpstr>Private godser: ruller</vt:lpstr>
      <vt:lpstr>Søværnepligtige</vt:lpstr>
      <vt:lpstr>Eksempel på lægdsrulle fra Vestersjællandske regiment 1701 (i Kalundborg Amstue)</vt:lpstr>
      <vt:lpstr>Dias nummer 45</vt:lpstr>
      <vt:lpstr>Dias nummer 46</vt:lpstr>
      <vt:lpstr>Eksempel på lægdsrulle 1736 Kalundborg Amtstue</vt:lpstr>
      <vt:lpstr>Eksempel på lægdsrulle 1742  fra Giesegaard Gods (Juellund)</vt:lpstr>
      <vt:lpstr>Dias nummer 49</vt:lpstr>
      <vt:lpstr>Dias nummer 50</vt:lpstr>
      <vt:lpstr>Eksempel på lægdsjordebog og –rulle fra Giesegaard Gods (Juellund)</vt:lpstr>
      <vt:lpstr>Dias nummer 52</vt:lpstr>
      <vt:lpstr>Eksempel på lægdsrulle for Københavns Amt 1733</vt:lpstr>
      <vt:lpstr>Dias nummer 54</vt:lpstr>
      <vt:lpstr>Skifteprotokoller</vt:lpstr>
      <vt:lpstr>Om skifter i Danske Lov</vt:lpstr>
      <vt:lpstr>Dias nummer 57</vt:lpstr>
      <vt:lpstr>Hvad kan et skifte fortælle</vt:lpstr>
      <vt:lpstr>Hvor findes de?</vt:lpstr>
      <vt:lpstr>Fæsteprotokoller</vt:lpstr>
      <vt:lpstr>Hvor findes de?</vt:lpstr>
      <vt:lpstr>Eksempel på fæsteprotokol fra Giesegaard Gods</vt:lpstr>
      <vt:lpstr>Dias nummer 63</vt:lpstr>
      <vt:lpstr>Fæstere af krongods</vt:lpstr>
      <vt:lpstr>Eksempler fra Odensegaard Len</vt:lpstr>
      <vt:lpstr>Skatteudskrivning</vt:lpstr>
      <vt:lpstr>Matriklerne</vt:lpstr>
      <vt:lpstr>Dias nummer 68</vt:lpstr>
      <vt:lpstr>Sogneregister, eks. Malling Sogn</vt:lpstr>
      <vt:lpstr>Dias nummer 70</vt:lpstr>
      <vt:lpstr>Bestil i Daisy</vt:lpstr>
      <vt:lpstr>Dias nummer 72</vt:lpstr>
      <vt:lpstr>Malling Sogn, Haurballegaards Amt</vt:lpstr>
      <vt:lpstr>Amtsregnskaber 1660-</vt:lpstr>
      <vt:lpstr>Typer amtsregnskaber</vt:lpstr>
      <vt:lpstr>Dias nummer 76</vt:lpstr>
      <vt:lpstr>Dias nummer 77</vt:lpstr>
      <vt:lpstr>Rigsarkivets filmlæsesal</vt:lpstr>
      <vt:lpstr>Dias nummer 79</vt:lpstr>
      <vt:lpstr>Eksempel på amtsregnskab</vt:lpstr>
      <vt:lpstr>Eksempel</vt:lpstr>
      <vt:lpstr>Jørgen Andersen fra Hvidkilde</vt:lpstr>
      <vt:lpstr>Henrik Jørgensen fra Langeland</vt:lpstr>
      <vt:lpstr>En sidste ledetråd</vt:lpstr>
      <vt:lpstr>Tilgængelighedsregler</vt:lpstr>
    </vt:vector>
  </TitlesOfParts>
  <Company>Statens Arkiver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Michael Dupont</dc:creator>
  <cp:lastModifiedBy>Michael</cp:lastModifiedBy>
  <cp:revision>37</cp:revision>
  <dcterms:created xsi:type="dcterms:W3CDTF">2014-08-26T06:32:10Z</dcterms:created>
  <dcterms:modified xsi:type="dcterms:W3CDTF">2014-08-28T15:39:47Z</dcterms:modified>
</cp:coreProperties>
</file>