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9" d="100"/>
          <a:sy n="69" d="100"/>
        </p:scale>
        <p:origin x="524"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da-DK"/>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2804B0CD-B12F-4178-B490-327118491217}" type="datetimeFigureOut">
              <a:rPr lang="da-DK" smtClean="0"/>
              <a:t>25-02-2025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DB4915A-4D36-40C4-B51C-004036A81EC7}" type="slidenum">
              <a:rPr lang="da-DK" smtClean="0"/>
              <a:t>‹nr.›</a:t>
            </a:fld>
            <a:endParaRPr lang="da-DK"/>
          </a:p>
        </p:txBody>
      </p:sp>
    </p:spTree>
    <p:extLst>
      <p:ext uri="{BB962C8B-B14F-4D97-AF65-F5344CB8AC3E}">
        <p14:creationId xmlns:p14="http://schemas.microsoft.com/office/powerpoint/2010/main" val="2506249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804B0CD-B12F-4178-B490-327118491217}" type="datetimeFigureOut">
              <a:rPr lang="da-DK" smtClean="0"/>
              <a:t>25-02-2025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DB4915A-4D36-40C4-B51C-004036A81EC7}" type="slidenum">
              <a:rPr lang="da-DK" smtClean="0"/>
              <a:t>‹nr.›</a:t>
            </a:fld>
            <a:endParaRPr lang="da-DK"/>
          </a:p>
        </p:txBody>
      </p:sp>
    </p:spTree>
    <p:extLst>
      <p:ext uri="{BB962C8B-B14F-4D97-AF65-F5344CB8AC3E}">
        <p14:creationId xmlns:p14="http://schemas.microsoft.com/office/powerpoint/2010/main" val="1022662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804B0CD-B12F-4178-B490-327118491217}" type="datetimeFigureOut">
              <a:rPr lang="da-DK" smtClean="0"/>
              <a:t>25-02-2025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DB4915A-4D36-40C4-B51C-004036A81EC7}" type="slidenum">
              <a:rPr lang="da-DK" smtClean="0"/>
              <a:t>‹nr.›</a:t>
            </a:fld>
            <a:endParaRPr lang="da-DK"/>
          </a:p>
        </p:txBody>
      </p:sp>
    </p:spTree>
    <p:extLst>
      <p:ext uri="{BB962C8B-B14F-4D97-AF65-F5344CB8AC3E}">
        <p14:creationId xmlns:p14="http://schemas.microsoft.com/office/powerpoint/2010/main" val="3273006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804B0CD-B12F-4178-B490-327118491217}" type="datetimeFigureOut">
              <a:rPr lang="da-DK" smtClean="0"/>
              <a:t>25-02-2025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DB4915A-4D36-40C4-B51C-004036A81EC7}" type="slidenum">
              <a:rPr lang="da-DK" smtClean="0"/>
              <a:t>‹nr.›</a:t>
            </a:fld>
            <a:endParaRPr lang="da-DK"/>
          </a:p>
        </p:txBody>
      </p:sp>
    </p:spTree>
    <p:extLst>
      <p:ext uri="{BB962C8B-B14F-4D97-AF65-F5344CB8AC3E}">
        <p14:creationId xmlns:p14="http://schemas.microsoft.com/office/powerpoint/2010/main" val="1786268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da-DK"/>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Rediger typografien i masterens</a:t>
            </a:r>
          </a:p>
        </p:txBody>
      </p:sp>
      <p:sp>
        <p:nvSpPr>
          <p:cNvPr id="4" name="Pladsholder til dato 3"/>
          <p:cNvSpPr>
            <a:spLocks noGrp="1"/>
          </p:cNvSpPr>
          <p:nvPr>
            <p:ph type="dt" sz="half" idx="10"/>
          </p:nvPr>
        </p:nvSpPr>
        <p:spPr/>
        <p:txBody>
          <a:bodyPr/>
          <a:lstStyle/>
          <a:p>
            <a:fld id="{2804B0CD-B12F-4178-B490-327118491217}" type="datetimeFigureOut">
              <a:rPr lang="da-DK" smtClean="0"/>
              <a:t>25-02-2025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DB4915A-4D36-40C4-B51C-004036A81EC7}" type="slidenum">
              <a:rPr lang="da-DK" smtClean="0"/>
              <a:t>‹nr.›</a:t>
            </a:fld>
            <a:endParaRPr lang="da-DK"/>
          </a:p>
        </p:txBody>
      </p:sp>
    </p:spTree>
    <p:extLst>
      <p:ext uri="{BB962C8B-B14F-4D97-AF65-F5344CB8AC3E}">
        <p14:creationId xmlns:p14="http://schemas.microsoft.com/office/powerpoint/2010/main" val="4119510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72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2804B0CD-B12F-4178-B490-327118491217}" type="datetimeFigureOut">
              <a:rPr lang="da-DK" smtClean="0"/>
              <a:t>25-02-2025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3DB4915A-4D36-40C4-B51C-004036A81EC7}" type="slidenum">
              <a:rPr lang="da-DK" smtClean="0"/>
              <a:t>‹nr.›</a:t>
            </a:fld>
            <a:endParaRPr lang="da-DK"/>
          </a:p>
        </p:txBody>
      </p:sp>
    </p:spTree>
    <p:extLst>
      <p:ext uri="{BB962C8B-B14F-4D97-AF65-F5344CB8AC3E}">
        <p14:creationId xmlns:p14="http://schemas.microsoft.com/office/powerpoint/2010/main" val="678972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2804B0CD-B12F-4178-B490-327118491217}" type="datetimeFigureOut">
              <a:rPr lang="da-DK" smtClean="0"/>
              <a:t>25-02-2025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3DB4915A-4D36-40C4-B51C-004036A81EC7}" type="slidenum">
              <a:rPr lang="da-DK" smtClean="0"/>
              <a:t>‹nr.›</a:t>
            </a:fld>
            <a:endParaRPr lang="da-DK"/>
          </a:p>
        </p:txBody>
      </p:sp>
    </p:spTree>
    <p:extLst>
      <p:ext uri="{BB962C8B-B14F-4D97-AF65-F5344CB8AC3E}">
        <p14:creationId xmlns:p14="http://schemas.microsoft.com/office/powerpoint/2010/main" val="2476909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2804B0CD-B12F-4178-B490-327118491217}" type="datetimeFigureOut">
              <a:rPr lang="da-DK" smtClean="0"/>
              <a:t>25-02-2025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3DB4915A-4D36-40C4-B51C-004036A81EC7}" type="slidenum">
              <a:rPr lang="da-DK" smtClean="0"/>
              <a:t>‹nr.›</a:t>
            </a:fld>
            <a:endParaRPr lang="da-DK"/>
          </a:p>
        </p:txBody>
      </p:sp>
    </p:spTree>
    <p:extLst>
      <p:ext uri="{BB962C8B-B14F-4D97-AF65-F5344CB8AC3E}">
        <p14:creationId xmlns:p14="http://schemas.microsoft.com/office/powerpoint/2010/main" val="369282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804B0CD-B12F-4178-B490-327118491217}" type="datetimeFigureOut">
              <a:rPr lang="da-DK" smtClean="0"/>
              <a:t>25-02-2025</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3DB4915A-4D36-40C4-B51C-004036A81EC7}" type="slidenum">
              <a:rPr lang="da-DK" smtClean="0"/>
              <a:t>‹nr.›</a:t>
            </a:fld>
            <a:endParaRPr lang="da-DK"/>
          </a:p>
        </p:txBody>
      </p:sp>
    </p:spTree>
    <p:extLst>
      <p:ext uri="{BB962C8B-B14F-4D97-AF65-F5344CB8AC3E}">
        <p14:creationId xmlns:p14="http://schemas.microsoft.com/office/powerpoint/2010/main" val="80941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2804B0CD-B12F-4178-B490-327118491217}" type="datetimeFigureOut">
              <a:rPr lang="da-DK" smtClean="0"/>
              <a:t>25-02-2025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3DB4915A-4D36-40C4-B51C-004036A81EC7}" type="slidenum">
              <a:rPr lang="da-DK" smtClean="0"/>
              <a:t>‹nr.›</a:t>
            </a:fld>
            <a:endParaRPr lang="da-DK"/>
          </a:p>
        </p:txBody>
      </p:sp>
    </p:spTree>
    <p:extLst>
      <p:ext uri="{BB962C8B-B14F-4D97-AF65-F5344CB8AC3E}">
        <p14:creationId xmlns:p14="http://schemas.microsoft.com/office/powerpoint/2010/main" val="3573796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2804B0CD-B12F-4178-B490-327118491217}" type="datetimeFigureOut">
              <a:rPr lang="da-DK" smtClean="0"/>
              <a:t>25-02-2025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3DB4915A-4D36-40C4-B51C-004036A81EC7}" type="slidenum">
              <a:rPr lang="da-DK" smtClean="0"/>
              <a:t>‹nr.›</a:t>
            </a:fld>
            <a:endParaRPr lang="da-DK"/>
          </a:p>
        </p:txBody>
      </p:sp>
    </p:spTree>
    <p:extLst>
      <p:ext uri="{BB962C8B-B14F-4D97-AF65-F5344CB8AC3E}">
        <p14:creationId xmlns:p14="http://schemas.microsoft.com/office/powerpoint/2010/main" val="309794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04B0CD-B12F-4178-B490-327118491217}" type="datetimeFigureOut">
              <a:rPr lang="da-DK" smtClean="0"/>
              <a:t>25-02-2025</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4915A-4D36-40C4-B51C-004036A81EC7}" type="slidenum">
              <a:rPr lang="da-DK" smtClean="0"/>
              <a:t>‹nr.›</a:t>
            </a:fld>
            <a:endParaRPr lang="da-DK"/>
          </a:p>
        </p:txBody>
      </p:sp>
    </p:spTree>
    <p:extLst>
      <p:ext uri="{BB962C8B-B14F-4D97-AF65-F5344CB8AC3E}">
        <p14:creationId xmlns:p14="http://schemas.microsoft.com/office/powerpoint/2010/main" val="1536891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daisy.rigsarkivet.dk/daisy_forsid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www.genealogi.d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1189"/>
            <a:ext cx="12192000" cy="956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el 1"/>
          <p:cNvSpPr>
            <a:spLocks noGrp="1"/>
          </p:cNvSpPr>
          <p:nvPr>
            <p:ph type="ctrTitle"/>
          </p:nvPr>
        </p:nvSpPr>
        <p:spPr>
          <a:xfrm>
            <a:off x="2241550" y="2033185"/>
            <a:ext cx="7772400" cy="1470025"/>
          </a:xfrm>
        </p:spPr>
        <p:txBody>
          <a:bodyPr>
            <a:normAutofit fontScale="90000"/>
          </a:bodyPr>
          <a:lstStyle/>
          <a:p>
            <a:pPr eaLnBrk="1" hangingPunct="1"/>
            <a:r>
              <a:rPr lang="da-DK" altLang="da-DK" b="1" dirty="0" smtClean="0">
                <a:solidFill>
                  <a:schemeClr val="bg1"/>
                </a:solidFill>
              </a:rPr>
              <a:t>De sindssyge </a:t>
            </a:r>
            <a:br>
              <a:rPr lang="da-DK" altLang="da-DK" b="1" dirty="0" smtClean="0">
                <a:solidFill>
                  <a:schemeClr val="bg1"/>
                </a:solidFill>
              </a:rPr>
            </a:br>
            <a:r>
              <a:rPr lang="da-DK" altLang="da-DK" b="1" dirty="0" smtClean="0">
                <a:solidFill>
                  <a:schemeClr val="bg1"/>
                </a:solidFill>
              </a:rPr>
              <a:t>og de døde</a:t>
            </a:r>
          </a:p>
        </p:txBody>
      </p:sp>
      <p:sp>
        <p:nvSpPr>
          <p:cNvPr id="3076" name="Undertitel 2"/>
          <p:cNvSpPr>
            <a:spLocks noGrp="1"/>
          </p:cNvSpPr>
          <p:nvPr>
            <p:ph type="subTitle" idx="1"/>
          </p:nvPr>
        </p:nvSpPr>
        <p:spPr>
          <a:xfrm>
            <a:off x="2927350" y="1556905"/>
            <a:ext cx="6400800" cy="1752600"/>
          </a:xfrm>
        </p:spPr>
        <p:txBody>
          <a:bodyPr/>
          <a:lstStyle/>
          <a:p>
            <a:pPr eaLnBrk="1" hangingPunct="1"/>
            <a:r>
              <a:rPr lang="da-DK" altLang="da-DK" dirty="0" smtClean="0">
                <a:solidFill>
                  <a:schemeClr val="bg1"/>
                </a:solidFill>
              </a:rPr>
              <a:t>Michael Dupont</a:t>
            </a:r>
          </a:p>
        </p:txBody>
      </p:sp>
    </p:spTree>
    <p:extLst>
      <p:ext uri="{BB962C8B-B14F-4D97-AF65-F5344CB8AC3E}">
        <p14:creationId xmlns:p14="http://schemas.microsoft.com/office/powerpoint/2010/main" val="2845590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pPr eaLnBrk="1" hangingPunct="1"/>
            <a:r>
              <a:rPr lang="da-DK" altLang="da-DK" smtClean="0"/>
              <a:t>Embedslægearkiver</a:t>
            </a:r>
          </a:p>
        </p:txBody>
      </p:sp>
      <p:sp>
        <p:nvSpPr>
          <p:cNvPr id="12291" name="Pladsholder til indhold 2"/>
          <p:cNvSpPr>
            <a:spLocks noGrp="1"/>
          </p:cNvSpPr>
          <p:nvPr>
            <p:ph idx="1"/>
          </p:nvPr>
        </p:nvSpPr>
        <p:spPr/>
        <p:txBody>
          <a:bodyPr/>
          <a:lstStyle/>
          <a:p>
            <a:pPr eaLnBrk="1" hangingPunct="1"/>
            <a:r>
              <a:rPr lang="da-DK" altLang="da-DK" smtClean="0"/>
              <a:t>Man kan bl.a. finde:</a:t>
            </a:r>
          </a:p>
          <a:p>
            <a:pPr eaLnBrk="1" hangingPunct="1"/>
            <a:r>
              <a:rPr lang="da-DK" altLang="da-DK" smtClean="0"/>
              <a:t>Dødsattester</a:t>
            </a:r>
          </a:p>
          <a:p>
            <a:pPr eaLnBrk="1" hangingPunct="1"/>
            <a:r>
              <a:rPr lang="da-DK" altLang="da-DK" smtClean="0"/>
              <a:t>Jordemoderprotokoller/fødselsprotokoller</a:t>
            </a:r>
          </a:p>
          <a:p>
            <a:pPr eaLnBrk="1" hangingPunct="1"/>
            <a:r>
              <a:rPr lang="da-DK" altLang="da-DK" smtClean="0"/>
              <a:t>Medicinalberetninger</a:t>
            </a:r>
          </a:p>
          <a:p>
            <a:pPr eaLnBrk="1" hangingPunct="1"/>
            <a:r>
              <a:rPr lang="da-DK" altLang="da-DK" smtClean="0"/>
              <a:t>Vaccinationsprotokoller</a:t>
            </a:r>
          </a:p>
          <a:p>
            <a:pPr eaLnBrk="1" hangingPunct="1"/>
            <a:r>
              <a:rPr lang="da-DK" altLang="da-DK" smtClean="0"/>
              <a:t>Oplysninger om epidemier, bl.a. tuberkulose</a:t>
            </a:r>
          </a:p>
        </p:txBody>
      </p:sp>
    </p:spTree>
    <p:extLst>
      <p:ext uri="{BB962C8B-B14F-4D97-AF65-F5344CB8AC3E}">
        <p14:creationId xmlns:p14="http://schemas.microsoft.com/office/powerpoint/2010/main" val="2558217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pPr eaLnBrk="1" hangingPunct="1"/>
            <a:r>
              <a:rPr lang="da-DK" altLang="da-DK" smtClean="0"/>
              <a:t>Jordemoderprotokoller</a:t>
            </a:r>
          </a:p>
        </p:txBody>
      </p:sp>
      <p:sp>
        <p:nvSpPr>
          <p:cNvPr id="13315" name="Pladsholder til indhold 2"/>
          <p:cNvSpPr>
            <a:spLocks noGrp="1"/>
          </p:cNvSpPr>
          <p:nvPr>
            <p:ph idx="1"/>
          </p:nvPr>
        </p:nvSpPr>
        <p:spPr/>
        <p:txBody>
          <a:bodyPr/>
          <a:lstStyle/>
          <a:p>
            <a:pPr eaLnBrk="1" hangingPunct="1"/>
            <a:r>
              <a:rPr lang="da-DK" altLang="da-DK" smtClean="0"/>
              <a:t>Fra 1861</a:t>
            </a:r>
          </a:p>
          <a:p>
            <a:pPr eaLnBrk="1" hangingPunct="1"/>
            <a:r>
              <a:rPr lang="da-DK" altLang="da-DK" smtClean="0"/>
              <a:t>Kaldes jordemoderprotokoller eller fødselsprotokoller</a:t>
            </a:r>
          </a:p>
          <a:p>
            <a:pPr eaLnBrk="1" hangingPunct="1"/>
            <a:r>
              <a:rPr lang="da-DK" altLang="da-DK" smtClean="0"/>
              <a:t>Indeholder oplysninger om barnets fødsel, længde og vægt</a:t>
            </a:r>
          </a:p>
          <a:p>
            <a:pPr eaLnBrk="1" hangingPunct="1"/>
            <a:r>
              <a:rPr lang="da-DK" altLang="da-DK" smtClean="0"/>
              <a:t>Problem: Jordemoder behøver ikke bo i samme sogn som barnet</a:t>
            </a:r>
          </a:p>
        </p:txBody>
      </p:sp>
    </p:spTree>
    <p:extLst>
      <p:ext uri="{BB962C8B-B14F-4D97-AF65-F5344CB8AC3E}">
        <p14:creationId xmlns:p14="http://schemas.microsoft.com/office/powerpoint/2010/main" val="2420567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pPr eaLnBrk="1" hangingPunct="1"/>
            <a:r>
              <a:rPr lang="da-DK" altLang="da-DK" smtClean="0"/>
              <a:t>Medicinalberetninger</a:t>
            </a:r>
          </a:p>
        </p:txBody>
      </p:sp>
      <p:sp>
        <p:nvSpPr>
          <p:cNvPr id="3" name="Pladsholder til indhold 2"/>
          <p:cNvSpPr>
            <a:spLocks noGrp="1"/>
          </p:cNvSpPr>
          <p:nvPr>
            <p:ph idx="1"/>
          </p:nvPr>
        </p:nvSpPr>
        <p:spPr/>
        <p:txBody>
          <a:bodyPr rtlCol="0">
            <a:normAutofit/>
          </a:bodyPr>
          <a:lstStyle/>
          <a:p>
            <a:pPr>
              <a:defRPr/>
            </a:pPr>
            <a:r>
              <a:rPr lang="da-DK" dirty="0" smtClean="0"/>
              <a:t>1803</a:t>
            </a:r>
            <a:r>
              <a:rPr lang="da-DK" dirty="0"/>
              <a:t>: </a:t>
            </a:r>
            <a:r>
              <a:rPr lang="da-DK" dirty="0" smtClean="0"/>
              <a:t>Praktiserende </a:t>
            </a:r>
            <a:r>
              <a:rPr lang="da-DK" dirty="0"/>
              <a:t>læger </a:t>
            </a:r>
            <a:r>
              <a:rPr lang="da-DK" dirty="0" smtClean="0"/>
              <a:t>pålægges at </a:t>
            </a:r>
            <a:r>
              <a:rPr lang="da-DK" dirty="0"/>
              <a:t>udfærdige en årlig medicinalberetning</a:t>
            </a:r>
            <a:endParaRPr lang="da-DK" dirty="0" smtClean="0"/>
          </a:p>
          <a:p>
            <a:pPr>
              <a:defRPr/>
            </a:pPr>
            <a:r>
              <a:rPr lang="da-DK" dirty="0" smtClean="0"/>
              <a:t>Sundhedskollegiet </a:t>
            </a:r>
            <a:r>
              <a:rPr lang="da-DK" dirty="0"/>
              <a:t>og centralmagten </a:t>
            </a:r>
            <a:r>
              <a:rPr lang="da-DK" dirty="0" smtClean="0"/>
              <a:t>fik situationsrapporter </a:t>
            </a:r>
            <a:r>
              <a:rPr lang="da-DK" dirty="0"/>
              <a:t>over landets </a:t>
            </a:r>
            <a:r>
              <a:rPr lang="da-DK" dirty="0" smtClean="0"/>
              <a:t>sundhedstilstand</a:t>
            </a:r>
          </a:p>
          <a:p>
            <a:pPr>
              <a:defRPr/>
            </a:pPr>
            <a:r>
              <a:rPr lang="da-DK" dirty="0"/>
              <a:t>Læs mere her: </a:t>
            </a:r>
            <a:r>
              <a:rPr lang="da-DK" dirty="0" smtClean="0"/>
              <a:t>Jørgen Mikkelsen m.fl. (red.): </a:t>
            </a:r>
            <a:r>
              <a:rPr lang="da-DK" i="1" dirty="0" smtClean="0"/>
              <a:t>”af </a:t>
            </a:r>
            <a:r>
              <a:rPr lang="da-DK" i="1" dirty="0"/>
              <a:t>yderste Vigtighed for det hele Borgersamfunds Tryghed</a:t>
            </a:r>
            <a:r>
              <a:rPr lang="da-DK" i="1" dirty="0" smtClean="0"/>
              <a:t>”. Medicinalberetninger </a:t>
            </a:r>
            <a:r>
              <a:rPr lang="da-DK" i="1" dirty="0"/>
              <a:t>og deres anvendelsesmuligheder i historisk </a:t>
            </a:r>
            <a:r>
              <a:rPr lang="da-DK" i="1" dirty="0" smtClean="0"/>
              <a:t>forskning</a:t>
            </a:r>
            <a:r>
              <a:rPr lang="da-DK" dirty="0" smtClean="0"/>
              <a:t>, 2006</a:t>
            </a:r>
            <a:endParaRPr lang="da-DK" dirty="0"/>
          </a:p>
        </p:txBody>
      </p:sp>
    </p:spTree>
    <p:extLst>
      <p:ext uri="{BB962C8B-B14F-4D97-AF65-F5344CB8AC3E}">
        <p14:creationId xmlns:p14="http://schemas.microsoft.com/office/powerpoint/2010/main" val="789289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pPr eaLnBrk="1" hangingPunct="1"/>
            <a:r>
              <a:rPr lang="da-DK" altLang="da-DK" smtClean="0"/>
              <a:t>Eksempel</a:t>
            </a:r>
          </a:p>
        </p:txBody>
      </p:sp>
      <p:sp>
        <p:nvSpPr>
          <p:cNvPr id="15363" name="Pladsholder til indhold 2"/>
          <p:cNvSpPr>
            <a:spLocks noGrp="1"/>
          </p:cNvSpPr>
          <p:nvPr>
            <p:ph idx="1"/>
          </p:nvPr>
        </p:nvSpPr>
        <p:spPr/>
        <p:txBody>
          <a:bodyPr/>
          <a:lstStyle/>
          <a:p>
            <a:pPr eaLnBrk="1" hangingPunct="1"/>
            <a:r>
              <a:rPr lang="da-DK" altLang="da-DK" smtClean="0"/>
              <a:t>Kalundborg Lægekreds: Medicinalberetninger for Holbæk Amt 1896-1955 (trykt)</a:t>
            </a:r>
          </a:p>
        </p:txBody>
      </p:sp>
      <p:pic>
        <p:nvPicPr>
          <p:cNvPr id="15364" name="Billede 4" descr="Skærmkli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0988" y="3055939"/>
            <a:ext cx="9271480" cy="1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31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pPr eaLnBrk="1" hangingPunct="1"/>
            <a:r>
              <a:rPr lang="da-DK" altLang="da-DK" smtClean="0"/>
              <a:t>Vaccinationsprotokoller</a:t>
            </a:r>
          </a:p>
        </p:txBody>
      </p:sp>
      <p:sp>
        <p:nvSpPr>
          <p:cNvPr id="16387" name="Pladsholder til indhold 2"/>
          <p:cNvSpPr>
            <a:spLocks noGrp="1"/>
          </p:cNvSpPr>
          <p:nvPr>
            <p:ph idx="1"/>
          </p:nvPr>
        </p:nvSpPr>
        <p:spPr/>
        <p:txBody>
          <a:bodyPr/>
          <a:lstStyle/>
          <a:p>
            <a:pPr eaLnBrk="1" hangingPunct="1"/>
            <a:r>
              <a:rPr lang="da-DK" altLang="da-DK" smtClean="0"/>
              <a:t>1810: Forordning om koppevaccination</a:t>
            </a:r>
          </a:p>
          <a:p>
            <a:pPr eaLnBrk="1" hangingPunct="1"/>
            <a:r>
              <a:rPr lang="da-DK" altLang="da-DK" smtClean="0"/>
              <a:t>Ingen tvang</a:t>
            </a:r>
          </a:p>
          <a:p>
            <a:pPr eaLnBrk="1" hangingPunct="1"/>
            <a:r>
              <a:rPr lang="da-DK" altLang="da-DK" smtClean="0"/>
              <a:t>Man skulle dog bevise, at man havde haft ”de naturlige kopper” eller var vaccineret, hvis man ville konfirmeres, giftes, gå i skole, have en læreplads eller ansættes i militæret!</a:t>
            </a:r>
          </a:p>
        </p:txBody>
      </p:sp>
    </p:spTree>
    <p:extLst>
      <p:ext uri="{BB962C8B-B14F-4D97-AF65-F5344CB8AC3E}">
        <p14:creationId xmlns:p14="http://schemas.microsoft.com/office/powerpoint/2010/main" val="2160263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pPr eaLnBrk="1" hangingPunct="1"/>
            <a:r>
              <a:rPr lang="da-DK" altLang="da-DK" smtClean="0"/>
              <a:t>Hvor findes de</a:t>
            </a:r>
          </a:p>
        </p:txBody>
      </p:sp>
      <p:sp>
        <p:nvSpPr>
          <p:cNvPr id="17411" name="Pladsholder til indhold 2"/>
          <p:cNvSpPr>
            <a:spLocks noGrp="1"/>
          </p:cNvSpPr>
          <p:nvPr>
            <p:ph idx="1"/>
          </p:nvPr>
        </p:nvSpPr>
        <p:spPr/>
        <p:txBody>
          <a:bodyPr/>
          <a:lstStyle/>
          <a:p>
            <a:pPr eaLnBrk="1" hangingPunct="1"/>
            <a:r>
              <a:rPr lang="da-DK" altLang="da-DK" smtClean="0"/>
              <a:t>Lokalt i sognearkiverne</a:t>
            </a:r>
          </a:p>
          <a:p>
            <a:pPr eaLnBrk="1" hangingPunct="1"/>
            <a:r>
              <a:rPr lang="da-DK" altLang="da-DK" smtClean="0"/>
              <a:t>I embedslægearkiverne</a:t>
            </a:r>
          </a:p>
        </p:txBody>
      </p:sp>
      <p:pic>
        <p:nvPicPr>
          <p:cNvPr id="17412" name="Billede 3" descr="Skærmkli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2788" y="2797176"/>
            <a:ext cx="56515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839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pPr eaLnBrk="1" hangingPunct="1"/>
            <a:r>
              <a:rPr lang="da-DK" altLang="da-DK" smtClean="0"/>
              <a:t>Eksempel, Nakskov Lægedistrikt</a:t>
            </a:r>
          </a:p>
        </p:txBody>
      </p:sp>
      <p:pic>
        <p:nvPicPr>
          <p:cNvPr id="18435"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73629" y="1690688"/>
            <a:ext cx="8948144" cy="3795712"/>
          </a:xfrm>
        </p:spPr>
      </p:pic>
    </p:spTree>
    <p:extLst>
      <p:ext uri="{BB962C8B-B14F-4D97-AF65-F5344CB8AC3E}">
        <p14:creationId xmlns:p14="http://schemas.microsoft.com/office/powerpoint/2010/main" val="1282448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pPr eaLnBrk="1" hangingPunct="1"/>
            <a:endParaRPr lang="da-DK" altLang="da-DK" smtClean="0"/>
          </a:p>
        </p:txBody>
      </p:sp>
      <p:pic>
        <p:nvPicPr>
          <p:cNvPr id="19459"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90748" y="1690688"/>
            <a:ext cx="9211131" cy="3878839"/>
          </a:xfrm>
        </p:spPr>
      </p:pic>
    </p:spTree>
    <p:extLst>
      <p:ext uri="{BB962C8B-B14F-4D97-AF65-F5344CB8AC3E}">
        <p14:creationId xmlns:p14="http://schemas.microsoft.com/office/powerpoint/2010/main" val="30428288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pPr eaLnBrk="1" hangingPunct="1"/>
            <a:r>
              <a:rPr lang="da-DK" altLang="da-DK" smtClean="0"/>
              <a:t>Dødsattester</a:t>
            </a:r>
          </a:p>
        </p:txBody>
      </p:sp>
      <p:sp>
        <p:nvSpPr>
          <p:cNvPr id="20483" name="Pladsholder til indhold 2"/>
          <p:cNvSpPr>
            <a:spLocks noGrp="1"/>
          </p:cNvSpPr>
          <p:nvPr>
            <p:ph idx="1"/>
          </p:nvPr>
        </p:nvSpPr>
        <p:spPr/>
        <p:txBody>
          <a:bodyPr/>
          <a:lstStyle/>
          <a:p>
            <a:pPr eaLnBrk="1" hangingPunct="1"/>
            <a:r>
              <a:rPr lang="da-DK" altLang="da-DK" smtClean="0"/>
              <a:t>Ved ethvert dødsfald skal en læge udfærdige en dødsattest (fra 1829/1832)</a:t>
            </a:r>
          </a:p>
          <a:p>
            <a:pPr eaLnBrk="1" hangingPunct="1"/>
            <a:r>
              <a:rPr lang="da-DK" altLang="da-DK" smtClean="0"/>
              <a:t>Skal dokumentere: 1) At personen er død, 2) Hvad dødsårsagen er – altså om der er tale om et naturligt dødsfald eller ej</a:t>
            </a:r>
          </a:p>
          <a:p>
            <a:pPr eaLnBrk="1" hangingPunct="1"/>
            <a:r>
              <a:rPr lang="da-DK" altLang="da-DK" smtClean="0"/>
              <a:t>Ingen måtte begraves, før dødsattesten var skrevet!</a:t>
            </a:r>
          </a:p>
        </p:txBody>
      </p:sp>
    </p:spTree>
    <p:extLst>
      <p:ext uri="{BB962C8B-B14F-4D97-AF65-F5344CB8AC3E}">
        <p14:creationId xmlns:p14="http://schemas.microsoft.com/office/powerpoint/2010/main" val="6973909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p:txBody>
          <a:bodyPr/>
          <a:lstStyle/>
          <a:p>
            <a:pPr eaLnBrk="1" hangingPunct="1"/>
            <a:r>
              <a:rPr lang="da-DK" altLang="da-DK" smtClean="0"/>
              <a:t>Hvad kan dødsattester fortælle?</a:t>
            </a:r>
          </a:p>
        </p:txBody>
      </p:sp>
      <p:sp>
        <p:nvSpPr>
          <p:cNvPr id="21507" name="Pladsholder til indhold 2"/>
          <p:cNvSpPr>
            <a:spLocks noGrp="1"/>
          </p:cNvSpPr>
          <p:nvPr>
            <p:ph idx="1"/>
          </p:nvPr>
        </p:nvSpPr>
        <p:spPr/>
        <p:txBody>
          <a:bodyPr/>
          <a:lstStyle/>
          <a:p>
            <a:pPr eaLnBrk="1" hangingPunct="1"/>
            <a:r>
              <a:rPr lang="da-DK" altLang="da-DK" smtClean="0"/>
              <a:t>Navn</a:t>
            </a:r>
          </a:p>
          <a:p>
            <a:pPr eaLnBrk="1" hangingPunct="1"/>
            <a:r>
              <a:rPr lang="da-DK" altLang="da-DK" smtClean="0"/>
              <a:t>Bopæl</a:t>
            </a:r>
          </a:p>
          <a:p>
            <a:pPr eaLnBrk="1" hangingPunct="1"/>
            <a:r>
              <a:rPr lang="da-DK" altLang="da-DK" smtClean="0"/>
              <a:t>Stilling og ægtefælle</a:t>
            </a:r>
          </a:p>
          <a:p>
            <a:pPr eaLnBrk="1" hangingPunct="1"/>
            <a:r>
              <a:rPr lang="da-DK" altLang="da-DK" smtClean="0"/>
              <a:t>Alder ved dødsfaldet</a:t>
            </a:r>
          </a:p>
          <a:p>
            <a:pPr eaLnBrk="1" hangingPunct="1"/>
            <a:r>
              <a:rPr lang="da-DK" altLang="da-DK" smtClean="0"/>
              <a:t>Fødselsdato</a:t>
            </a:r>
          </a:p>
          <a:p>
            <a:pPr eaLnBrk="1" hangingPunct="1"/>
            <a:r>
              <a:rPr lang="da-DK" altLang="da-DK" smtClean="0"/>
              <a:t>Fødested</a:t>
            </a:r>
          </a:p>
          <a:p>
            <a:pPr eaLnBrk="1" hangingPunct="1"/>
            <a:r>
              <a:rPr lang="da-DK" altLang="da-DK" smtClean="0"/>
              <a:t>Dødsårsag</a:t>
            </a:r>
          </a:p>
        </p:txBody>
      </p:sp>
    </p:spTree>
    <p:extLst>
      <p:ext uri="{BB962C8B-B14F-4D97-AF65-F5344CB8AC3E}">
        <p14:creationId xmlns:p14="http://schemas.microsoft.com/office/powerpoint/2010/main" val="3521492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p:txBody>
          <a:bodyPr/>
          <a:lstStyle/>
          <a:p>
            <a:pPr eaLnBrk="1" hangingPunct="1"/>
            <a:r>
              <a:rPr lang="da-DK" altLang="da-DK" smtClean="0"/>
              <a:t>Hvad kan vi nå?</a:t>
            </a:r>
          </a:p>
        </p:txBody>
      </p:sp>
      <p:sp>
        <p:nvSpPr>
          <p:cNvPr id="4099" name="Pladsholder til indhold 2"/>
          <p:cNvSpPr>
            <a:spLocks noGrp="1"/>
          </p:cNvSpPr>
          <p:nvPr>
            <p:ph idx="1"/>
          </p:nvPr>
        </p:nvSpPr>
        <p:spPr/>
        <p:txBody>
          <a:bodyPr/>
          <a:lstStyle/>
          <a:p>
            <a:pPr eaLnBrk="1" hangingPunct="1"/>
            <a:r>
              <a:rPr lang="da-DK" altLang="da-DK" dirty="0" smtClean="0"/>
              <a:t>Lidt om Daisy</a:t>
            </a:r>
          </a:p>
          <a:p>
            <a:pPr eaLnBrk="1" hangingPunct="1"/>
            <a:r>
              <a:rPr lang="da-DK" altLang="da-DK" dirty="0" smtClean="0"/>
              <a:t>Embedslægernes arkiver</a:t>
            </a:r>
          </a:p>
          <a:p>
            <a:pPr eaLnBrk="1" hangingPunct="1"/>
            <a:r>
              <a:rPr lang="da-DK" altLang="da-DK" dirty="0" smtClean="0"/>
              <a:t>Dødsattester</a:t>
            </a:r>
          </a:p>
          <a:p>
            <a:pPr eaLnBrk="1" hangingPunct="1"/>
            <a:r>
              <a:rPr lang="da-DK" altLang="da-DK" dirty="0" smtClean="0"/>
              <a:t>Behandling af sindssyge</a:t>
            </a:r>
          </a:p>
          <a:p>
            <a:pPr eaLnBrk="1" hangingPunct="1"/>
            <a:r>
              <a:rPr lang="da-DK" altLang="da-DK" dirty="0" smtClean="0"/>
              <a:t>Sindssygehospitalernes arkiver</a:t>
            </a:r>
          </a:p>
        </p:txBody>
      </p:sp>
    </p:spTree>
    <p:extLst>
      <p:ext uri="{BB962C8B-B14F-4D97-AF65-F5344CB8AC3E}">
        <p14:creationId xmlns:p14="http://schemas.microsoft.com/office/powerpoint/2010/main" val="663905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pPr eaLnBrk="1" hangingPunct="1"/>
            <a:r>
              <a:rPr lang="da-DK" altLang="da-DK" smtClean="0"/>
              <a:t>Medicolegale dødsattester</a:t>
            </a:r>
          </a:p>
        </p:txBody>
      </p:sp>
      <p:sp>
        <p:nvSpPr>
          <p:cNvPr id="22531" name="Pladsholder til indhold 2"/>
          <p:cNvSpPr>
            <a:spLocks noGrp="1"/>
          </p:cNvSpPr>
          <p:nvPr>
            <p:ph idx="1"/>
          </p:nvPr>
        </p:nvSpPr>
        <p:spPr/>
        <p:txBody>
          <a:bodyPr/>
          <a:lstStyle/>
          <a:p>
            <a:pPr eaLnBrk="1" hangingPunct="1"/>
            <a:r>
              <a:rPr lang="da-DK" altLang="da-DK" smtClean="0"/>
              <a:t>Fra 1875 skulle alle, der døde ved ulykker, selvmord o.l., synes af politi og læge</a:t>
            </a:r>
          </a:p>
          <a:p>
            <a:pPr eaLnBrk="1" hangingPunct="1"/>
            <a:r>
              <a:rPr lang="da-DK" altLang="da-DK" smtClean="0"/>
              <a:t>Kan finde supplerende materiale i retsbetjentarkiverne (politiprotokol, fogedprotokol m.fl.)</a:t>
            </a:r>
          </a:p>
        </p:txBody>
      </p:sp>
    </p:spTree>
    <p:extLst>
      <p:ext uri="{BB962C8B-B14F-4D97-AF65-F5344CB8AC3E}">
        <p14:creationId xmlns:p14="http://schemas.microsoft.com/office/powerpoint/2010/main" val="7101135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pPr eaLnBrk="1" hangingPunct="1"/>
            <a:r>
              <a:rPr lang="da-DK" altLang="da-DK" smtClean="0"/>
              <a:t>Hvad skal man vide?</a:t>
            </a:r>
          </a:p>
        </p:txBody>
      </p:sp>
      <p:sp>
        <p:nvSpPr>
          <p:cNvPr id="23555" name="Pladsholder til indhold 2"/>
          <p:cNvSpPr>
            <a:spLocks noGrp="1"/>
          </p:cNvSpPr>
          <p:nvPr>
            <p:ph idx="1"/>
          </p:nvPr>
        </p:nvSpPr>
        <p:spPr/>
        <p:txBody>
          <a:bodyPr/>
          <a:lstStyle/>
          <a:p>
            <a:pPr eaLnBrk="1" hangingPunct="1"/>
            <a:r>
              <a:rPr lang="da-DK" altLang="da-DK" smtClean="0"/>
              <a:t>Afdødes navn</a:t>
            </a:r>
          </a:p>
          <a:p>
            <a:pPr eaLnBrk="1" hangingPunct="1"/>
            <a:r>
              <a:rPr lang="da-DK" altLang="da-DK" smtClean="0"/>
              <a:t>Dødsdato</a:t>
            </a:r>
          </a:p>
          <a:p>
            <a:pPr eaLnBrk="1" hangingPunct="1"/>
            <a:r>
              <a:rPr lang="da-DK" altLang="da-DK" smtClean="0"/>
              <a:t>Bopæl på dødstidspunktet</a:t>
            </a:r>
          </a:p>
        </p:txBody>
      </p:sp>
    </p:spTree>
    <p:extLst>
      <p:ext uri="{BB962C8B-B14F-4D97-AF65-F5344CB8AC3E}">
        <p14:creationId xmlns:p14="http://schemas.microsoft.com/office/powerpoint/2010/main" val="1815635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p:txBody>
          <a:bodyPr/>
          <a:lstStyle/>
          <a:p>
            <a:pPr eaLnBrk="1" hangingPunct="1"/>
            <a:r>
              <a:rPr lang="da-DK" altLang="da-DK" smtClean="0"/>
              <a:t>Hvordan er materialet ordnet?</a:t>
            </a:r>
          </a:p>
        </p:txBody>
      </p:sp>
      <p:sp>
        <p:nvSpPr>
          <p:cNvPr id="24579" name="Pladsholder til indhold 2"/>
          <p:cNvSpPr>
            <a:spLocks noGrp="1"/>
          </p:cNvSpPr>
          <p:nvPr>
            <p:ph idx="1"/>
          </p:nvPr>
        </p:nvSpPr>
        <p:spPr/>
        <p:txBody>
          <a:bodyPr/>
          <a:lstStyle/>
          <a:p>
            <a:pPr eaLnBrk="1" hangingPunct="1"/>
            <a:r>
              <a:rPr lang="da-DK" altLang="da-DK" smtClean="0"/>
              <a:t>København (kronologisk)</a:t>
            </a:r>
          </a:p>
          <a:p>
            <a:pPr eaLnBrk="1" hangingPunct="1"/>
            <a:r>
              <a:rPr lang="da-DK" altLang="da-DK" smtClean="0"/>
              <a:t>Øerne: Sjælland, Fyn, Lolland-Falster m.m. (lægekreds/amt/by eller land)</a:t>
            </a:r>
          </a:p>
          <a:p>
            <a:pPr eaLnBrk="1" hangingPunct="1"/>
            <a:r>
              <a:rPr lang="da-DK" altLang="da-DK" smtClean="0"/>
              <a:t>Jylland (lægekreds/amt/by eller land)</a:t>
            </a:r>
          </a:p>
          <a:p>
            <a:pPr eaLnBrk="1" hangingPunct="1"/>
            <a:r>
              <a:rPr lang="da-DK" altLang="da-DK" smtClean="0"/>
              <a:t>Overordnet: Ofte opdelt efter køn</a:t>
            </a:r>
          </a:p>
          <a:p>
            <a:pPr eaLnBrk="1" hangingPunct="1"/>
            <a:r>
              <a:rPr lang="da-DK" altLang="da-DK" smtClean="0"/>
              <a:t>Ingen fast ordningspraksis</a:t>
            </a:r>
          </a:p>
          <a:p>
            <a:pPr eaLnBrk="1" hangingPunct="1"/>
            <a:r>
              <a:rPr lang="da-DK" altLang="da-DK" smtClean="0"/>
              <a:t>Ofte ordnet efter dødsattestens dato og ikke dødsdato</a:t>
            </a:r>
          </a:p>
        </p:txBody>
      </p:sp>
    </p:spTree>
    <p:extLst>
      <p:ext uri="{BB962C8B-B14F-4D97-AF65-F5344CB8AC3E}">
        <p14:creationId xmlns:p14="http://schemas.microsoft.com/office/powerpoint/2010/main" val="23372185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eaLnBrk="1" hangingPunct="1"/>
            <a:r>
              <a:rPr lang="da-DK" altLang="da-DK" smtClean="0"/>
              <a:t>Find materialet i Daisy</a:t>
            </a:r>
          </a:p>
        </p:txBody>
      </p:sp>
      <p:pic>
        <p:nvPicPr>
          <p:cNvPr id="25603"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71812" y="1444624"/>
            <a:ext cx="6033065" cy="5413375"/>
          </a:xfrm>
        </p:spPr>
      </p:pic>
    </p:spTree>
    <p:extLst>
      <p:ext uri="{BB962C8B-B14F-4D97-AF65-F5344CB8AC3E}">
        <p14:creationId xmlns:p14="http://schemas.microsoft.com/office/powerpoint/2010/main" val="19272236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pPr eaLnBrk="1" hangingPunct="1"/>
            <a:r>
              <a:rPr lang="da-DK" altLang="da-DK" smtClean="0"/>
              <a:t>Se dig ud af det!</a:t>
            </a:r>
          </a:p>
        </p:txBody>
      </p:sp>
      <p:sp>
        <p:nvSpPr>
          <p:cNvPr id="26627" name="Pladsholder til indhold 1"/>
          <p:cNvSpPr>
            <a:spLocks noGrp="1"/>
          </p:cNvSpPr>
          <p:nvPr>
            <p:ph idx="1"/>
          </p:nvPr>
        </p:nvSpPr>
        <p:spPr/>
        <p:txBody>
          <a:bodyPr/>
          <a:lstStyle/>
          <a:p>
            <a:pPr eaLnBrk="1" hangingPunct="1"/>
            <a:endParaRPr lang="da-DK" altLang="da-DK" smtClean="0"/>
          </a:p>
        </p:txBody>
      </p:sp>
      <p:pic>
        <p:nvPicPr>
          <p:cNvPr id="26628" name="Pladsholder til indhold 4" descr="Skærmkli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579" y="1384300"/>
            <a:ext cx="7850264"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806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pPr eaLnBrk="1" hangingPunct="1"/>
            <a:r>
              <a:rPr lang="da-DK" altLang="da-DK" smtClean="0"/>
              <a:t>Dødsattest fra København 1840</a:t>
            </a:r>
          </a:p>
        </p:txBody>
      </p:sp>
      <p:sp>
        <p:nvSpPr>
          <p:cNvPr id="27651" name="Pladsholder til indhold 2"/>
          <p:cNvSpPr>
            <a:spLocks noGrp="1"/>
          </p:cNvSpPr>
          <p:nvPr>
            <p:ph idx="1"/>
          </p:nvPr>
        </p:nvSpPr>
        <p:spPr/>
        <p:txBody>
          <a:bodyPr/>
          <a:lstStyle/>
          <a:p>
            <a:pPr eaLnBrk="1" hangingPunct="1"/>
            <a:endParaRPr lang="da-DK" altLang="da-DK" smtClean="0"/>
          </a:p>
        </p:txBody>
      </p:sp>
      <p:pic>
        <p:nvPicPr>
          <p:cNvPr id="27652" name="Picture 4" descr="C:\Opgaver\Foredrag\Foredrag om skifter og dødsattester\Foredrag om skifter\arkivalier\dødsattest 18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525587"/>
            <a:ext cx="9144000"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8801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838200" y="264318"/>
            <a:ext cx="10515600" cy="1325563"/>
          </a:xfrm>
        </p:spPr>
        <p:txBody>
          <a:bodyPr/>
          <a:lstStyle/>
          <a:p>
            <a:pPr eaLnBrk="1" hangingPunct="1"/>
            <a:r>
              <a:rPr lang="da-DK" altLang="da-DK" dirty="0" smtClean="0"/>
              <a:t>Dødsattest fra København 1867</a:t>
            </a:r>
          </a:p>
        </p:txBody>
      </p:sp>
      <p:sp>
        <p:nvSpPr>
          <p:cNvPr id="28675" name="Pladsholder til indhold 2"/>
          <p:cNvSpPr>
            <a:spLocks noGrp="1"/>
          </p:cNvSpPr>
          <p:nvPr>
            <p:ph idx="1"/>
          </p:nvPr>
        </p:nvSpPr>
        <p:spPr/>
        <p:txBody>
          <a:bodyPr/>
          <a:lstStyle/>
          <a:p>
            <a:pPr eaLnBrk="1" hangingPunct="1"/>
            <a:endParaRPr lang="da-DK" altLang="da-DK" smtClean="0"/>
          </a:p>
        </p:txBody>
      </p:sp>
      <p:pic>
        <p:nvPicPr>
          <p:cNvPr id="28676" name="Picture 5" descr="C:\Opgaver\Foredrag\Foredrag om skifter og dødsattester\Foredrag om skifter\arkivalier\dødsattest kbh 18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54137"/>
            <a:ext cx="9144000"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7117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a:xfrm>
            <a:off x="838200" y="198437"/>
            <a:ext cx="10515600" cy="1325563"/>
          </a:xfrm>
        </p:spPr>
        <p:txBody>
          <a:bodyPr/>
          <a:lstStyle/>
          <a:p>
            <a:pPr eaLnBrk="1" hangingPunct="1"/>
            <a:r>
              <a:rPr lang="da-DK" altLang="da-DK" dirty="0" smtClean="0"/>
              <a:t>Dødsattest fra København 1877</a:t>
            </a:r>
          </a:p>
        </p:txBody>
      </p:sp>
      <p:sp>
        <p:nvSpPr>
          <p:cNvPr id="29699" name="Pladsholder til indhold 2"/>
          <p:cNvSpPr>
            <a:spLocks noGrp="1"/>
          </p:cNvSpPr>
          <p:nvPr>
            <p:ph idx="1"/>
          </p:nvPr>
        </p:nvSpPr>
        <p:spPr/>
        <p:txBody>
          <a:bodyPr/>
          <a:lstStyle/>
          <a:p>
            <a:pPr eaLnBrk="1" hangingPunct="1"/>
            <a:endParaRPr lang="da-DK" altLang="da-DK" smtClean="0"/>
          </a:p>
        </p:txBody>
      </p:sp>
      <p:pic>
        <p:nvPicPr>
          <p:cNvPr id="29700" name="Picture 5" descr="C:\Opgaver\Foredrag\Foredrag om skifter og dødsattester\Foredrag om skifter\arkivalier\dødsattest kbh 1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138" y="1222376"/>
            <a:ext cx="7199312"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1121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68344" y="282951"/>
            <a:ext cx="4105275" cy="1143000"/>
          </a:xfrm>
        </p:spPr>
        <p:txBody>
          <a:bodyPr rtlCol="0">
            <a:normAutofit fontScale="90000"/>
          </a:bodyPr>
          <a:lstStyle/>
          <a:p>
            <a:pPr>
              <a:defRPr/>
            </a:pPr>
            <a:r>
              <a:rPr lang="da-DK" altLang="da-DK" dirty="0"/>
              <a:t>Dødsattest fra København 1887</a:t>
            </a:r>
            <a:endParaRPr lang="da-DK" dirty="0"/>
          </a:p>
        </p:txBody>
      </p:sp>
      <p:sp>
        <p:nvSpPr>
          <p:cNvPr id="30723" name="Pladsholder til indhold 2"/>
          <p:cNvSpPr>
            <a:spLocks noGrp="1"/>
          </p:cNvSpPr>
          <p:nvPr>
            <p:ph idx="1"/>
          </p:nvPr>
        </p:nvSpPr>
        <p:spPr/>
        <p:txBody>
          <a:bodyPr/>
          <a:lstStyle/>
          <a:p>
            <a:pPr eaLnBrk="1" hangingPunct="1"/>
            <a:endParaRPr lang="da-DK" altLang="da-DK" smtClean="0"/>
          </a:p>
        </p:txBody>
      </p:sp>
      <p:pic>
        <p:nvPicPr>
          <p:cNvPr id="30724" name="Picture 5" descr="C:\Opgaver\Foredrag\Foredrag om skifter og dødsattester\Foredrag om skifter\arkivalier\Dødsattest kbh 18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0"/>
            <a:ext cx="4983163"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3463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a:xfrm>
            <a:off x="884238" y="257968"/>
            <a:ext cx="10515600" cy="1325563"/>
          </a:xfrm>
        </p:spPr>
        <p:txBody>
          <a:bodyPr/>
          <a:lstStyle/>
          <a:p>
            <a:pPr eaLnBrk="1" hangingPunct="1"/>
            <a:r>
              <a:rPr lang="da-DK" altLang="da-DK" dirty="0" smtClean="0"/>
              <a:t>Dødsattest fra København 1911</a:t>
            </a:r>
          </a:p>
        </p:txBody>
      </p:sp>
      <p:sp>
        <p:nvSpPr>
          <p:cNvPr id="31747" name="Pladsholder til indhold 2"/>
          <p:cNvSpPr>
            <a:spLocks noGrp="1"/>
          </p:cNvSpPr>
          <p:nvPr>
            <p:ph idx="1"/>
          </p:nvPr>
        </p:nvSpPr>
        <p:spPr/>
        <p:txBody>
          <a:bodyPr/>
          <a:lstStyle/>
          <a:p>
            <a:pPr eaLnBrk="1" hangingPunct="1"/>
            <a:endParaRPr lang="da-DK" altLang="da-DK" smtClean="0"/>
          </a:p>
        </p:txBody>
      </p:sp>
      <p:pic>
        <p:nvPicPr>
          <p:cNvPr id="31748" name="Picture 5" descr="C:\Opgaver\Foredrag\Foredrag om skifter og dødsattester\Foredrag om skifter\arkivalier\dødsattest kbh 19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1341438"/>
            <a:ext cx="6861175"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302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p:txBody>
          <a:bodyPr/>
          <a:lstStyle/>
          <a:p>
            <a:pPr eaLnBrk="1" hangingPunct="1"/>
            <a:r>
              <a:rPr lang="da-DK" altLang="da-DK" smtClean="0"/>
              <a:t>Lidt om Daisy</a:t>
            </a:r>
          </a:p>
        </p:txBody>
      </p:sp>
      <p:sp>
        <p:nvSpPr>
          <p:cNvPr id="5123" name="Pladsholder til indhold 2"/>
          <p:cNvSpPr>
            <a:spLocks noGrp="1"/>
          </p:cNvSpPr>
          <p:nvPr>
            <p:ph idx="1"/>
          </p:nvPr>
        </p:nvSpPr>
        <p:spPr/>
        <p:txBody>
          <a:bodyPr/>
          <a:lstStyle/>
          <a:p>
            <a:pPr eaLnBrk="1" hangingPunct="1"/>
            <a:r>
              <a:rPr lang="da-DK" altLang="da-DK" dirty="0" smtClean="0"/>
              <a:t>Daisy er Rigsarkivets database</a:t>
            </a:r>
          </a:p>
          <a:p>
            <a:r>
              <a:rPr lang="da-DK" altLang="da-DK" dirty="0" smtClean="0"/>
              <a:t>Findes </a:t>
            </a:r>
            <a:r>
              <a:rPr lang="da-DK" altLang="da-DK" dirty="0" smtClean="0">
                <a:hlinkClick r:id="rId2"/>
              </a:rPr>
              <a:t>https://daisy.rigsarkivet.dk/daisy_forside</a:t>
            </a:r>
            <a:endParaRPr lang="da-DK" altLang="da-DK" dirty="0" smtClean="0"/>
          </a:p>
          <a:p>
            <a:r>
              <a:rPr lang="da-DK" altLang="da-DK" dirty="0" smtClean="0"/>
              <a:t>Arkivskaber: Den myndighed, der har skabt arkivet</a:t>
            </a:r>
          </a:p>
          <a:p>
            <a:pPr eaLnBrk="1" hangingPunct="1"/>
            <a:r>
              <a:rPr lang="da-DK" altLang="da-DK" dirty="0" smtClean="0"/>
              <a:t>Arkivserie: Det, </a:t>
            </a:r>
            <a:r>
              <a:rPr lang="da-DK" altLang="da-DK" dirty="0" err="1" smtClean="0"/>
              <a:t>arkivaliet</a:t>
            </a:r>
            <a:r>
              <a:rPr lang="da-DK" altLang="da-DK" dirty="0" smtClean="0"/>
              <a:t> kaldes</a:t>
            </a:r>
          </a:p>
        </p:txBody>
      </p:sp>
    </p:spTree>
    <p:extLst>
      <p:ext uri="{BB962C8B-B14F-4D97-AF65-F5344CB8AC3E}">
        <p14:creationId xmlns:p14="http://schemas.microsoft.com/office/powerpoint/2010/main" val="2509258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09923" y="490711"/>
            <a:ext cx="4752975" cy="1143000"/>
          </a:xfrm>
        </p:spPr>
        <p:txBody>
          <a:bodyPr rtlCol="0">
            <a:normAutofit fontScale="90000"/>
          </a:bodyPr>
          <a:lstStyle/>
          <a:p>
            <a:pPr>
              <a:defRPr/>
            </a:pPr>
            <a:r>
              <a:rPr lang="da-DK" altLang="da-DK" dirty="0"/>
              <a:t>Dødsattest fra København 1911</a:t>
            </a:r>
            <a:br>
              <a:rPr lang="da-DK" altLang="da-DK" dirty="0"/>
            </a:br>
            <a:r>
              <a:rPr lang="da-DK" altLang="da-DK" dirty="0" err="1"/>
              <a:t>Medicolegal</a:t>
            </a:r>
            <a:endParaRPr lang="da-DK" dirty="0"/>
          </a:p>
        </p:txBody>
      </p:sp>
      <p:sp>
        <p:nvSpPr>
          <p:cNvPr id="32771" name="Pladsholder til indhold 2"/>
          <p:cNvSpPr>
            <a:spLocks noGrp="1"/>
          </p:cNvSpPr>
          <p:nvPr>
            <p:ph idx="1"/>
          </p:nvPr>
        </p:nvSpPr>
        <p:spPr/>
        <p:txBody>
          <a:bodyPr/>
          <a:lstStyle/>
          <a:p>
            <a:pPr eaLnBrk="1" hangingPunct="1"/>
            <a:endParaRPr lang="da-DK" altLang="da-DK" smtClean="0"/>
          </a:p>
        </p:txBody>
      </p:sp>
      <p:pic>
        <p:nvPicPr>
          <p:cNvPr id="32772" name="Picture 5" descr="C:\Opgaver\Foredrag\Foredrag om skifter og dødsattester\Foredrag om skifter\arkivalier\dødsattest selvmord kbh 19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4910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5501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05613" y="908050"/>
            <a:ext cx="3683000" cy="1143000"/>
          </a:xfrm>
        </p:spPr>
        <p:txBody>
          <a:bodyPr rtlCol="0">
            <a:normAutofit fontScale="90000"/>
          </a:bodyPr>
          <a:lstStyle/>
          <a:p>
            <a:pPr>
              <a:defRPr/>
            </a:pPr>
            <a:r>
              <a:rPr lang="da-DK" altLang="da-DK" dirty="0"/>
              <a:t>Dødsattest fra København 1924</a:t>
            </a:r>
            <a:br>
              <a:rPr lang="da-DK" altLang="da-DK" dirty="0"/>
            </a:br>
            <a:r>
              <a:rPr lang="da-DK" altLang="da-DK" dirty="0"/>
              <a:t>(A: Børn under 1 år)</a:t>
            </a:r>
            <a:endParaRPr lang="da-DK" dirty="0"/>
          </a:p>
        </p:txBody>
      </p:sp>
      <p:sp>
        <p:nvSpPr>
          <p:cNvPr id="33795" name="Pladsholder til indhold 2"/>
          <p:cNvSpPr>
            <a:spLocks noGrp="1"/>
          </p:cNvSpPr>
          <p:nvPr>
            <p:ph idx="1"/>
          </p:nvPr>
        </p:nvSpPr>
        <p:spPr/>
        <p:txBody>
          <a:bodyPr/>
          <a:lstStyle/>
          <a:p>
            <a:pPr eaLnBrk="1" hangingPunct="1"/>
            <a:endParaRPr lang="da-DK" altLang="da-DK" smtClean="0"/>
          </a:p>
        </p:txBody>
      </p:sp>
      <p:pic>
        <p:nvPicPr>
          <p:cNvPr id="33796" name="Picture 5" descr="C:\Opgaver\Foredrag\Foredrag om skifter og dødsattester\Foredrag om skifter\arkivalier\dødsattest A kbh 19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0"/>
            <a:ext cx="4760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33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08789" y="1781175"/>
            <a:ext cx="3608387" cy="1143000"/>
          </a:xfrm>
        </p:spPr>
        <p:txBody>
          <a:bodyPr rtlCol="0">
            <a:normAutofit fontScale="90000"/>
          </a:bodyPr>
          <a:lstStyle/>
          <a:p>
            <a:pPr>
              <a:defRPr/>
            </a:pPr>
            <a:r>
              <a:rPr lang="da-DK" altLang="da-DK" dirty="0"/>
              <a:t>Dødsattest fra København 1924</a:t>
            </a:r>
            <a:br>
              <a:rPr lang="da-DK" altLang="da-DK" dirty="0"/>
            </a:br>
            <a:r>
              <a:rPr lang="da-DK" altLang="da-DK" dirty="0"/>
              <a:t>(B: Personer over 1 år og ikke ved selvmord o.l.)</a:t>
            </a:r>
            <a:endParaRPr lang="da-DK" dirty="0"/>
          </a:p>
        </p:txBody>
      </p:sp>
      <p:sp>
        <p:nvSpPr>
          <p:cNvPr id="34819" name="Pladsholder til indhold 2"/>
          <p:cNvSpPr>
            <a:spLocks noGrp="1"/>
          </p:cNvSpPr>
          <p:nvPr>
            <p:ph idx="1"/>
          </p:nvPr>
        </p:nvSpPr>
        <p:spPr/>
        <p:txBody>
          <a:bodyPr/>
          <a:lstStyle/>
          <a:p>
            <a:pPr eaLnBrk="1" hangingPunct="1"/>
            <a:endParaRPr lang="da-DK" altLang="da-DK" smtClean="0"/>
          </a:p>
        </p:txBody>
      </p:sp>
      <p:pic>
        <p:nvPicPr>
          <p:cNvPr id="34820" name="Picture 5" descr="C:\Opgaver\Foredrag\Foredrag om skifter og dødsattester\Foredrag om skifter\arkivalier\dødsattest B kbh 19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0"/>
            <a:ext cx="4697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8370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0076" y="1484313"/>
            <a:ext cx="3394075" cy="1143000"/>
          </a:xfrm>
        </p:spPr>
        <p:txBody>
          <a:bodyPr rtlCol="0">
            <a:normAutofit fontScale="90000"/>
          </a:bodyPr>
          <a:lstStyle/>
          <a:p>
            <a:pPr>
              <a:defRPr/>
            </a:pPr>
            <a:r>
              <a:rPr lang="da-DK" altLang="da-DK" dirty="0"/>
              <a:t>Dødsattest fra København 1924</a:t>
            </a:r>
            <a:br>
              <a:rPr lang="da-DK" altLang="da-DK" dirty="0"/>
            </a:br>
            <a:r>
              <a:rPr lang="da-DK" altLang="da-DK" dirty="0"/>
              <a:t>(</a:t>
            </a:r>
            <a:r>
              <a:rPr lang="da-DK" altLang="da-DK" dirty="0" err="1"/>
              <a:t>B2</a:t>
            </a:r>
            <a:r>
              <a:rPr lang="da-DK" altLang="da-DK" dirty="0"/>
              <a:t>: Selvmord, ulykker, dødfundne o.l.)</a:t>
            </a:r>
            <a:endParaRPr lang="da-DK" dirty="0"/>
          </a:p>
        </p:txBody>
      </p:sp>
      <p:sp>
        <p:nvSpPr>
          <p:cNvPr id="35843" name="Pladsholder til indhold 2"/>
          <p:cNvSpPr>
            <a:spLocks noGrp="1"/>
          </p:cNvSpPr>
          <p:nvPr>
            <p:ph idx="1"/>
          </p:nvPr>
        </p:nvSpPr>
        <p:spPr/>
        <p:txBody>
          <a:bodyPr/>
          <a:lstStyle/>
          <a:p>
            <a:pPr eaLnBrk="1" hangingPunct="1"/>
            <a:endParaRPr lang="da-DK" altLang="da-DK" smtClean="0"/>
          </a:p>
        </p:txBody>
      </p:sp>
      <p:pic>
        <p:nvPicPr>
          <p:cNvPr id="35844" name="Picture 5" descr="C:\Opgaver\Foredrag\Foredrag om skifter og dødsattester\Foredrag om skifter\arkivalier\dødsattest B2 kbh 19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0"/>
            <a:ext cx="4779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946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da-DK" altLang="da-DK" smtClean="0"/>
              <a:t>Dødsårsager</a:t>
            </a:r>
          </a:p>
        </p:txBody>
      </p:sp>
      <p:sp>
        <p:nvSpPr>
          <p:cNvPr id="36867" name="Pladsholder til indhold 2"/>
          <p:cNvSpPr>
            <a:spLocks noGrp="1"/>
          </p:cNvSpPr>
          <p:nvPr>
            <p:ph idx="1"/>
          </p:nvPr>
        </p:nvSpPr>
        <p:spPr/>
        <p:txBody>
          <a:bodyPr/>
          <a:lstStyle/>
          <a:p>
            <a:r>
              <a:rPr lang="da-DK" altLang="da-DK" smtClean="0"/>
              <a:t>Rigor et livores: Stivhed og mærker</a:t>
            </a:r>
          </a:p>
          <a:p>
            <a:r>
              <a:rPr lang="da-DK" altLang="da-DK" smtClean="0"/>
              <a:t>På Københavns Stadsarkivshjemmeside findes: Knud Secher: </a:t>
            </a:r>
            <a:r>
              <a:rPr lang="da-DK" altLang="da-DK" i="1" smtClean="0"/>
              <a:t>Klinisk Ordbog over sygdomme og diagnoser</a:t>
            </a:r>
            <a:r>
              <a:rPr lang="da-DK" altLang="da-DK" smtClean="0"/>
              <a:t>, 1937</a:t>
            </a:r>
          </a:p>
          <a:p>
            <a:r>
              <a:rPr lang="da-DK" altLang="da-DK" smtClean="0"/>
              <a:t>Kan både slå op på danske og latinske betegnelser</a:t>
            </a:r>
          </a:p>
        </p:txBody>
      </p:sp>
    </p:spTree>
    <p:extLst>
      <p:ext uri="{BB962C8B-B14F-4D97-AF65-F5344CB8AC3E}">
        <p14:creationId xmlns:p14="http://schemas.microsoft.com/office/powerpoint/2010/main" val="39345998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pPr eaLnBrk="1" hangingPunct="1"/>
            <a:r>
              <a:rPr lang="da-DK" altLang="da-DK" smtClean="0"/>
              <a:t>Eksempel</a:t>
            </a:r>
          </a:p>
        </p:txBody>
      </p:sp>
      <p:sp>
        <p:nvSpPr>
          <p:cNvPr id="37891" name="Pladsholder til indhold 2"/>
          <p:cNvSpPr>
            <a:spLocks noGrp="1"/>
          </p:cNvSpPr>
          <p:nvPr>
            <p:ph idx="1"/>
          </p:nvPr>
        </p:nvSpPr>
        <p:spPr/>
        <p:txBody>
          <a:bodyPr/>
          <a:lstStyle/>
          <a:p>
            <a:pPr eaLnBrk="1" hangingPunct="1"/>
            <a:r>
              <a:rPr lang="da-DK" altLang="da-DK" smtClean="0"/>
              <a:t>Ole Nielsen, død 22. marts 1900, Føllenslev Mark og Sogn</a:t>
            </a:r>
          </a:p>
          <a:p>
            <a:pPr eaLnBrk="1" hangingPunct="1"/>
            <a:r>
              <a:rPr lang="da-DK" altLang="da-DK" smtClean="0"/>
              <a:t>Kirkebogens anmærkninger: ”Selvmord”</a:t>
            </a:r>
          </a:p>
          <a:p>
            <a:pPr eaLnBrk="1" hangingPunct="1"/>
            <a:r>
              <a:rPr lang="da-DK" altLang="da-DK" smtClean="0"/>
              <a:t>Hvor kan man lede efter oplysninger? Sundhedsstyrelsen, retsbetjenten, amtet, embedslægen</a:t>
            </a:r>
          </a:p>
          <a:p>
            <a:pPr eaLnBrk="1" hangingPunct="1"/>
            <a:r>
              <a:rPr lang="da-DK" altLang="da-DK" smtClean="0"/>
              <a:t>Find myndighedsnavne i ”De brune kasser” på AO</a:t>
            </a:r>
          </a:p>
        </p:txBody>
      </p:sp>
    </p:spTree>
    <p:extLst>
      <p:ext uri="{BB962C8B-B14F-4D97-AF65-F5344CB8AC3E}">
        <p14:creationId xmlns:p14="http://schemas.microsoft.com/office/powerpoint/2010/main" val="40384843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a:bodyPr>
          <a:lstStyle/>
          <a:p>
            <a:pPr>
              <a:defRPr/>
            </a:pPr>
            <a:r>
              <a:rPr lang="da-DK" dirty="0" smtClean="0"/>
              <a:t>Føllenslev Sogns kirkebog, døde 1900</a:t>
            </a:r>
            <a:endParaRPr lang="da-DK" dirty="0"/>
          </a:p>
        </p:txBody>
      </p:sp>
      <p:pic>
        <p:nvPicPr>
          <p:cNvPr id="38915"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41664" y="1690688"/>
            <a:ext cx="9908671" cy="2182813"/>
          </a:xfrm>
        </p:spPr>
      </p:pic>
      <p:pic>
        <p:nvPicPr>
          <p:cNvPr id="38916" name="Billede 4" descr="Skærmkl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4409" y="4052312"/>
            <a:ext cx="9783179" cy="205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202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pPr eaLnBrk="1" hangingPunct="1"/>
            <a:r>
              <a:rPr lang="da-DK" altLang="da-DK" smtClean="0"/>
              <a:t>Sundhedsstyrelsens dødsattest</a:t>
            </a:r>
          </a:p>
        </p:txBody>
      </p:sp>
      <p:sp>
        <p:nvSpPr>
          <p:cNvPr id="39939" name="Pladsholder til indhold 2"/>
          <p:cNvSpPr>
            <a:spLocks noGrp="1"/>
          </p:cNvSpPr>
          <p:nvPr>
            <p:ph idx="1"/>
          </p:nvPr>
        </p:nvSpPr>
        <p:spPr/>
        <p:txBody>
          <a:bodyPr/>
          <a:lstStyle/>
          <a:p>
            <a:pPr eaLnBrk="1" hangingPunct="1"/>
            <a:r>
              <a:rPr lang="da-DK" altLang="da-DK" smtClean="0"/>
              <a:t>Medicolegale ligsynsattester skulle indsendes til Sundhedsstyrelsen efter 1875</a:t>
            </a:r>
          </a:p>
          <a:p>
            <a:pPr eaLnBrk="1" hangingPunct="1"/>
            <a:r>
              <a:rPr lang="da-DK" altLang="da-DK" smtClean="0"/>
              <a:t>Hvis kirkebogen ikke nævner dødsårsagen, gør dødsattesten det. Derfor god idé at begynde med dødsattesten</a:t>
            </a:r>
          </a:p>
          <a:p>
            <a:pPr eaLnBrk="1" hangingPunct="1"/>
            <a:r>
              <a:rPr lang="da-DK" altLang="da-DK" smtClean="0"/>
              <a:t>Mange detaljer ved dødfund o.l.</a:t>
            </a:r>
          </a:p>
        </p:txBody>
      </p:sp>
    </p:spTree>
    <p:extLst>
      <p:ext uri="{BB962C8B-B14F-4D97-AF65-F5344CB8AC3E}">
        <p14:creationId xmlns:p14="http://schemas.microsoft.com/office/powerpoint/2010/main" val="24908102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pPr eaLnBrk="1" hangingPunct="1"/>
            <a:r>
              <a:rPr lang="da-DK" altLang="da-DK" smtClean="0"/>
              <a:t>Arkivering</a:t>
            </a:r>
          </a:p>
        </p:txBody>
      </p:sp>
      <p:sp>
        <p:nvSpPr>
          <p:cNvPr id="40963" name="Pladsholder til indhold 2"/>
          <p:cNvSpPr>
            <a:spLocks noGrp="1"/>
          </p:cNvSpPr>
          <p:nvPr>
            <p:ph idx="1"/>
          </p:nvPr>
        </p:nvSpPr>
        <p:spPr/>
        <p:txBody>
          <a:bodyPr/>
          <a:lstStyle/>
          <a:p>
            <a:pPr eaLnBrk="1" hangingPunct="1"/>
            <a:r>
              <a:rPr lang="da-DK" altLang="da-DK" smtClean="0"/>
              <a:t>Fysikat/Lægedistrikt/Dødsdato </a:t>
            </a:r>
          </a:p>
          <a:p>
            <a:pPr eaLnBrk="1" hangingPunct="1"/>
            <a:r>
              <a:rPr lang="da-DK" altLang="da-DK" smtClean="0"/>
              <a:t>Føllenslev Sogn = Sjællands Nordre Landfysikat</a:t>
            </a:r>
          </a:p>
          <a:p>
            <a:pPr eaLnBrk="1" hangingPunct="1"/>
            <a:r>
              <a:rPr lang="da-DK" altLang="da-DK" smtClean="0"/>
              <a:t>I pk. 157 findes et særligt læg med ”Medico-legale Dødsattester for Landdistrikter”</a:t>
            </a:r>
          </a:p>
          <a:p>
            <a:pPr eaLnBrk="1" hangingPunct="1"/>
            <a:r>
              <a:rPr lang="da-DK" altLang="da-DK" smtClean="0"/>
              <a:t>… også Ole Nielsens dødsattest</a:t>
            </a:r>
          </a:p>
        </p:txBody>
      </p:sp>
    </p:spTree>
    <p:extLst>
      <p:ext uri="{BB962C8B-B14F-4D97-AF65-F5344CB8AC3E}">
        <p14:creationId xmlns:p14="http://schemas.microsoft.com/office/powerpoint/2010/main" val="23728195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pPr eaLnBrk="1" hangingPunct="1"/>
            <a:endParaRPr lang="da-DK" altLang="da-DK" smtClean="0"/>
          </a:p>
        </p:txBody>
      </p:sp>
      <p:pic>
        <p:nvPicPr>
          <p:cNvPr id="41987"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8926" y="34926"/>
            <a:ext cx="4176713" cy="6753225"/>
          </a:xfrm>
        </p:spPr>
      </p:pic>
      <p:pic>
        <p:nvPicPr>
          <p:cNvPr id="41988" name="Billede 4" descr="Skærmkl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3935" y="780272"/>
            <a:ext cx="6101150" cy="523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254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p:txBody>
          <a:bodyPr/>
          <a:lstStyle/>
          <a:p>
            <a:pPr eaLnBrk="1" hangingPunct="1"/>
            <a:endParaRPr lang="da-DK" altLang="da-DK" smtClean="0"/>
          </a:p>
        </p:txBody>
      </p:sp>
      <p:sp>
        <p:nvSpPr>
          <p:cNvPr id="6147" name="Rectangle 3"/>
          <p:cNvSpPr>
            <a:spLocks noGrp="1"/>
          </p:cNvSpPr>
          <p:nvPr>
            <p:ph type="body" idx="1"/>
          </p:nvPr>
        </p:nvSpPr>
        <p:spPr/>
        <p:txBody>
          <a:bodyPr/>
          <a:lstStyle/>
          <a:p>
            <a:pPr eaLnBrk="1" hangingPunct="1"/>
            <a:endParaRPr lang="da-DK" altLang="da-DK" smtClean="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18710"/>
            <a:ext cx="10406718" cy="511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7860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pPr eaLnBrk="1" hangingPunct="1"/>
            <a:r>
              <a:rPr lang="da-DK" altLang="da-DK" smtClean="0"/>
              <a:t>Retsbetjenten</a:t>
            </a:r>
          </a:p>
        </p:txBody>
      </p:sp>
      <p:sp>
        <p:nvSpPr>
          <p:cNvPr id="43011" name="Pladsholder til indhold 2"/>
          <p:cNvSpPr>
            <a:spLocks noGrp="1"/>
          </p:cNvSpPr>
          <p:nvPr>
            <p:ph idx="1"/>
          </p:nvPr>
        </p:nvSpPr>
        <p:spPr/>
        <p:txBody>
          <a:bodyPr/>
          <a:lstStyle/>
          <a:p>
            <a:pPr eaLnBrk="1" hangingPunct="1"/>
            <a:r>
              <a:rPr lang="da-DK" altLang="da-DK" smtClean="0"/>
              <a:t>Føllenslev Sogn = Ars-Skippinge Herred</a:t>
            </a:r>
          </a:p>
          <a:p>
            <a:pPr eaLnBrk="1" hangingPunct="1"/>
            <a:r>
              <a:rPr lang="da-DK" altLang="da-DK" smtClean="0"/>
              <a:t>Som regel fogedprotokol eller politiprotokol</a:t>
            </a:r>
          </a:p>
          <a:p>
            <a:pPr eaLnBrk="1" hangingPunct="1"/>
            <a:r>
              <a:rPr lang="da-DK" altLang="da-DK" smtClean="0"/>
              <a:t>Særligt for Holbæk Amt: Egon Rud Kristensen: Selvmord i Holbæk Amt (ordnet efter sted og tid)</a:t>
            </a:r>
          </a:p>
          <a:p>
            <a:pPr eaLnBrk="1" hangingPunct="1"/>
            <a:r>
              <a:rPr lang="da-DK" altLang="da-DK" smtClean="0"/>
              <a:t>Fogedprotokol 1900-1908, fol. 6</a:t>
            </a:r>
          </a:p>
          <a:p>
            <a:pPr eaLnBrk="1" hangingPunct="1"/>
            <a:r>
              <a:rPr lang="da-DK" altLang="da-DK" smtClean="0"/>
              <a:t>Kun få Fogeddokumenter, og ingen om denne sag</a:t>
            </a:r>
          </a:p>
        </p:txBody>
      </p:sp>
    </p:spTree>
    <p:extLst>
      <p:ext uri="{BB962C8B-B14F-4D97-AF65-F5344CB8AC3E}">
        <p14:creationId xmlns:p14="http://schemas.microsoft.com/office/powerpoint/2010/main" val="17460404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p:txBody>
          <a:bodyPr/>
          <a:lstStyle/>
          <a:p>
            <a:pPr eaLnBrk="1" hangingPunct="1"/>
            <a:endParaRPr lang="da-DK" altLang="da-DK" smtClean="0"/>
          </a:p>
        </p:txBody>
      </p:sp>
      <p:pic>
        <p:nvPicPr>
          <p:cNvPr id="44035"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75955" y="981074"/>
            <a:ext cx="8590410" cy="4555201"/>
          </a:xfrm>
        </p:spPr>
      </p:pic>
    </p:spTree>
    <p:extLst>
      <p:ext uri="{BB962C8B-B14F-4D97-AF65-F5344CB8AC3E}">
        <p14:creationId xmlns:p14="http://schemas.microsoft.com/office/powerpoint/2010/main" val="3712314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p:txBody>
          <a:bodyPr/>
          <a:lstStyle/>
          <a:p>
            <a:pPr eaLnBrk="1" hangingPunct="1"/>
            <a:endParaRPr lang="da-DK" altLang="da-DK" smtClean="0"/>
          </a:p>
        </p:txBody>
      </p:sp>
      <p:pic>
        <p:nvPicPr>
          <p:cNvPr id="45059" name="Pladsholder til indhold 4"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15888"/>
            <a:ext cx="4032250" cy="6583362"/>
          </a:xfrm>
        </p:spPr>
      </p:pic>
      <p:pic>
        <p:nvPicPr>
          <p:cNvPr id="45060" name="Billede 5" descr="Skærmkl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115889"/>
            <a:ext cx="4032250"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2811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1992313" y="17463"/>
            <a:ext cx="8229600" cy="1143000"/>
          </a:xfrm>
        </p:spPr>
        <p:txBody>
          <a:bodyPr/>
          <a:lstStyle/>
          <a:p>
            <a:pPr eaLnBrk="1" hangingPunct="1"/>
            <a:r>
              <a:rPr lang="da-DK" altLang="da-DK" smtClean="0"/>
              <a:t>Uddrag</a:t>
            </a:r>
          </a:p>
        </p:txBody>
      </p:sp>
      <p:sp>
        <p:nvSpPr>
          <p:cNvPr id="3" name="Pladsholder til indhold 2"/>
          <p:cNvSpPr>
            <a:spLocks noGrp="1"/>
          </p:cNvSpPr>
          <p:nvPr>
            <p:ph idx="1"/>
          </p:nvPr>
        </p:nvSpPr>
        <p:spPr>
          <a:xfrm>
            <a:off x="1981200" y="1125538"/>
            <a:ext cx="8229600" cy="5543550"/>
          </a:xfrm>
        </p:spPr>
        <p:txBody>
          <a:bodyPr rtlCol="0">
            <a:normAutofit fontScale="85000" lnSpcReduction="20000"/>
          </a:bodyPr>
          <a:lstStyle/>
          <a:p>
            <a:pPr>
              <a:defRPr/>
            </a:pPr>
            <a:r>
              <a:rPr lang="da-DK" dirty="0"/>
              <a:t>”Nogen Tid efter gik hun ud i Tørvehuset, som hun ved sin Bortgang havde </a:t>
            </a:r>
            <a:r>
              <a:rPr lang="da-DK" dirty="0" err="1"/>
              <a:t>aflaaset</a:t>
            </a:r>
            <a:r>
              <a:rPr lang="da-DK" dirty="0"/>
              <a:t> med </a:t>
            </a:r>
            <a:r>
              <a:rPr lang="da-DK" dirty="0" err="1"/>
              <a:t>Hængelaas</a:t>
            </a:r>
            <a:r>
              <a:rPr lang="da-DK" dirty="0"/>
              <a:t>, og vilde se, om Hønsene havde lagt Æg, men hun </a:t>
            </a:r>
            <a:r>
              <a:rPr lang="da-DK" dirty="0" err="1"/>
              <a:t>saa</a:t>
            </a:r>
            <a:r>
              <a:rPr lang="da-DK" dirty="0"/>
              <a:t> da, at </a:t>
            </a:r>
            <a:r>
              <a:rPr lang="da-DK" dirty="0" err="1"/>
              <a:t>Hængelaasen</a:t>
            </a:r>
            <a:r>
              <a:rPr lang="da-DK" dirty="0"/>
              <a:t> hang oplukket, og det viste sig </a:t>
            </a:r>
            <a:r>
              <a:rPr lang="da-DK" dirty="0" err="1"/>
              <a:t>derpaa</a:t>
            </a:r>
            <a:r>
              <a:rPr lang="da-DK" dirty="0"/>
              <a:t>, at der var lukket med Krog </a:t>
            </a:r>
            <a:r>
              <a:rPr lang="da-DK" dirty="0" err="1"/>
              <a:t>indenfra</a:t>
            </a:r>
            <a:r>
              <a:rPr lang="da-DK" dirty="0"/>
              <a:t>. Hun </a:t>
            </a:r>
            <a:r>
              <a:rPr lang="da-DK" dirty="0" err="1"/>
              <a:t>raabte</a:t>
            </a:r>
            <a:r>
              <a:rPr lang="da-DK" dirty="0"/>
              <a:t> da ”luk op, luk op”, men fik intet Svar, og ved at løbe op </a:t>
            </a:r>
            <a:r>
              <a:rPr lang="da-DK" dirty="0" err="1"/>
              <a:t>paa</a:t>
            </a:r>
            <a:r>
              <a:rPr lang="da-DK" dirty="0"/>
              <a:t> Loftet over Udhuset, </a:t>
            </a:r>
            <a:r>
              <a:rPr lang="da-DK" dirty="0" err="1"/>
              <a:t>saa</a:t>
            </a:r>
            <a:r>
              <a:rPr lang="da-DK" dirty="0"/>
              <a:t> hun ned gennem en Sprække i Loftet, at hendes Mand hang i Tørvehuset. Hun fik Døren revet op og Liget </a:t>
            </a:r>
            <a:r>
              <a:rPr lang="da-DK" dirty="0" err="1"/>
              <a:t>skaaret</a:t>
            </a:r>
            <a:r>
              <a:rPr lang="da-DK" dirty="0"/>
              <a:t> ned. […] Afdøde havde Træsko </a:t>
            </a:r>
            <a:r>
              <a:rPr lang="da-DK" dirty="0" err="1"/>
              <a:t>paa</a:t>
            </a:r>
            <a:r>
              <a:rPr lang="da-DK" dirty="0"/>
              <a:t>, og Fødderne rørte Gulvet. Hans Hue </a:t>
            </a:r>
            <a:r>
              <a:rPr lang="da-DK" dirty="0" err="1"/>
              <a:t>laa</a:t>
            </a:r>
            <a:r>
              <a:rPr lang="da-DK" dirty="0"/>
              <a:t> </a:t>
            </a:r>
            <a:r>
              <a:rPr lang="da-DK" dirty="0" err="1"/>
              <a:t>paa</a:t>
            </a:r>
            <a:r>
              <a:rPr lang="da-DK" dirty="0"/>
              <a:t> en tæt ved </a:t>
            </a:r>
            <a:r>
              <a:rPr lang="da-DK" dirty="0" err="1"/>
              <a:t>staaende</a:t>
            </a:r>
            <a:r>
              <a:rPr lang="da-DK" dirty="0"/>
              <a:t>, </a:t>
            </a:r>
            <a:r>
              <a:rPr lang="da-DK" dirty="0" err="1"/>
              <a:t>aaben</a:t>
            </a:r>
            <a:r>
              <a:rPr lang="da-DK" dirty="0"/>
              <a:t> Sæk med Brænde, og </a:t>
            </a:r>
            <a:r>
              <a:rPr lang="da-DK" dirty="0" err="1"/>
              <a:t>paa</a:t>
            </a:r>
            <a:r>
              <a:rPr lang="da-DK" dirty="0"/>
              <a:t> en ved Siden </a:t>
            </a:r>
            <a:r>
              <a:rPr lang="da-DK" dirty="0" err="1"/>
              <a:t>staaende</a:t>
            </a:r>
            <a:r>
              <a:rPr lang="da-DK" dirty="0"/>
              <a:t>, sammensnøret Sæk med Brænde var Spor af Jord som efter </a:t>
            </a:r>
            <a:r>
              <a:rPr lang="da-DK" dirty="0" err="1"/>
              <a:t>Traad</a:t>
            </a:r>
            <a:r>
              <a:rPr lang="da-DK" dirty="0"/>
              <a:t> af en Fod.”</a:t>
            </a:r>
          </a:p>
          <a:p>
            <a:pPr>
              <a:defRPr/>
            </a:pPr>
            <a:r>
              <a:rPr lang="da-DK" dirty="0" smtClean="0"/>
              <a:t>”Han har </a:t>
            </a:r>
            <a:r>
              <a:rPr lang="da-DK" dirty="0" err="1" smtClean="0"/>
              <a:t>ogsaa</a:t>
            </a:r>
            <a:r>
              <a:rPr lang="da-DK" dirty="0" smtClean="0"/>
              <a:t> </a:t>
            </a:r>
            <a:r>
              <a:rPr lang="da-DK" dirty="0" err="1" smtClean="0"/>
              <a:t>gaaet</a:t>
            </a:r>
            <a:r>
              <a:rPr lang="da-DK" dirty="0" smtClean="0"/>
              <a:t> og været bange for, hvorledes de skulde komme ud af det, hvorved hun bemærker, at han ikke bortset fra noget </a:t>
            </a:r>
            <a:r>
              <a:rPr lang="da-DK" dirty="0" err="1" smtClean="0"/>
              <a:t>Stenslagning</a:t>
            </a:r>
            <a:r>
              <a:rPr lang="da-DK" dirty="0" smtClean="0"/>
              <a:t>, har haft noget videre Arbejde siden afvigte Høst”</a:t>
            </a:r>
          </a:p>
          <a:p>
            <a:pPr>
              <a:defRPr/>
            </a:pPr>
            <a:r>
              <a:rPr lang="da-DK" dirty="0" smtClean="0"/>
              <a:t>”Han har kunnet snakke om, at ”man kommer vel til at gøre en Ende </a:t>
            </a:r>
            <a:r>
              <a:rPr lang="da-DK" dirty="0" err="1" smtClean="0"/>
              <a:t>paa</a:t>
            </a:r>
            <a:r>
              <a:rPr lang="da-DK" dirty="0" smtClean="0"/>
              <a:t> det – til </a:t>
            </a:r>
            <a:r>
              <a:rPr lang="da-DK" dirty="0" err="1" smtClean="0"/>
              <a:t>Foraaret</a:t>
            </a:r>
            <a:r>
              <a:rPr lang="da-DK" dirty="0" smtClean="0"/>
              <a:t> er der vel ingen, som vil have en” </a:t>
            </a:r>
            <a:r>
              <a:rPr lang="da-DK" dirty="0" err="1" smtClean="0"/>
              <a:t>o.desl</a:t>
            </a:r>
            <a:r>
              <a:rPr lang="da-DK" dirty="0" smtClean="0"/>
              <a:t>., men han har aldrig gjort Forsøg </a:t>
            </a:r>
            <a:r>
              <a:rPr lang="da-DK" dirty="0" err="1" smtClean="0"/>
              <a:t>paa</a:t>
            </a:r>
            <a:r>
              <a:rPr lang="da-DK" dirty="0" smtClean="0"/>
              <a:t> at aflive sig, at hun har opfattet hans Udtalelser som løs Tale”</a:t>
            </a:r>
          </a:p>
        </p:txBody>
      </p:sp>
    </p:spTree>
    <p:extLst>
      <p:ext uri="{BB962C8B-B14F-4D97-AF65-F5344CB8AC3E}">
        <p14:creationId xmlns:p14="http://schemas.microsoft.com/office/powerpoint/2010/main" val="12144897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p:cNvSpPr>
          <p:nvPr>
            <p:ph type="title"/>
          </p:nvPr>
        </p:nvSpPr>
        <p:spPr/>
        <p:txBody>
          <a:bodyPr/>
          <a:lstStyle/>
          <a:p>
            <a:pPr eaLnBrk="1" hangingPunct="1"/>
            <a:r>
              <a:rPr lang="da-DK" altLang="da-DK" smtClean="0"/>
              <a:t>Amtet</a:t>
            </a:r>
          </a:p>
        </p:txBody>
      </p:sp>
      <p:sp>
        <p:nvSpPr>
          <p:cNvPr id="47107" name="Pladsholder til indhold 2"/>
          <p:cNvSpPr>
            <a:spLocks noGrp="1"/>
          </p:cNvSpPr>
          <p:nvPr>
            <p:ph idx="1"/>
          </p:nvPr>
        </p:nvSpPr>
        <p:spPr>
          <a:xfrm>
            <a:off x="838200" y="1554480"/>
            <a:ext cx="10515600" cy="4622483"/>
          </a:xfrm>
        </p:spPr>
        <p:txBody>
          <a:bodyPr/>
          <a:lstStyle/>
          <a:p>
            <a:pPr eaLnBrk="1" hangingPunct="1"/>
            <a:r>
              <a:rPr lang="da-DK" altLang="da-DK" dirty="0" smtClean="0"/>
              <a:t>Føllenslev Sogn = Holbæk Amt</a:t>
            </a:r>
          </a:p>
          <a:p>
            <a:pPr eaLnBrk="1" hangingPunct="1"/>
            <a:r>
              <a:rPr lang="da-DK" altLang="da-DK" dirty="0" smtClean="0"/>
              <a:t>Journalregistre og journal findes på AO</a:t>
            </a:r>
          </a:p>
          <a:p>
            <a:pPr eaLnBrk="1" hangingPunct="1"/>
            <a:r>
              <a:rPr lang="da-DK" altLang="da-DK" dirty="0" smtClean="0"/>
              <a:t>Sag 220/1900 mangler</a:t>
            </a:r>
          </a:p>
        </p:txBody>
      </p:sp>
      <p:pic>
        <p:nvPicPr>
          <p:cNvPr id="47108" name="Billede 3"/>
          <p:cNvPicPr>
            <a:picLocks noChangeAspect="1" noChangeArrowheads="1"/>
          </p:cNvPicPr>
          <p:nvPr/>
        </p:nvPicPr>
        <p:blipFill>
          <a:blip r:embed="rId2">
            <a:extLst>
              <a:ext uri="{28A0092B-C50C-407E-A947-70E740481C1C}">
                <a14:useLocalDpi xmlns:a14="http://schemas.microsoft.com/office/drawing/2010/main" val="0"/>
              </a:ext>
            </a:extLst>
          </a:blip>
          <a:srcRect b="47183"/>
          <a:stretch>
            <a:fillRect/>
          </a:stretch>
        </p:blipFill>
        <p:spPr bwMode="auto">
          <a:xfrm>
            <a:off x="1093187" y="4322618"/>
            <a:ext cx="10042298" cy="210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Billede 4" descr="Skærmkl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514" y="3333403"/>
            <a:ext cx="10078971" cy="66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9724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p:txBody>
          <a:bodyPr/>
          <a:lstStyle/>
          <a:p>
            <a:pPr eaLnBrk="1" hangingPunct="1"/>
            <a:r>
              <a:rPr lang="da-DK" altLang="da-DK" smtClean="0"/>
              <a:t>Embedslæge</a:t>
            </a:r>
          </a:p>
        </p:txBody>
      </p:sp>
      <p:sp>
        <p:nvSpPr>
          <p:cNvPr id="48131" name="Pladsholder til indhold 2"/>
          <p:cNvSpPr>
            <a:spLocks noGrp="1"/>
          </p:cNvSpPr>
          <p:nvPr>
            <p:ph idx="1"/>
          </p:nvPr>
        </p:nvSpPr>
        <p:spPr/>
        <p:txBody>
          <a:bodyPr/>
          <a:lstStyle/>
          <a:p>
            <a:pPr eaLnBrk="1" hangingPunct="1"/>
            <a:r>
              <a:rPr lang="da-DK" altLang="da-DK" smtClean="0"/>
              <a:t>Føllenslev Sogn = Kalundborg Lægedistrikt</a:t>
            </a:r>
          </a:p>
          <a:p>
            <a:pPr eaLnBrk="1" hangingPunct="1"/>
            <a:r>
              <a:rPr lang="da-DK" altLang="da-DK" smtClean="0"/>
              <a:t>Oplagte arkivalier: Kopibog 1882-1913 (udgående breve), Indkomne skrivelser 1899-1906</a:t>
            </a:r>
          </a:p>
          <a:p>
            <a:pPr eaLnBrk="1" hangingPunct="1"/>
            <a:r>
              <a:rPr lang="da-DK" altLang="da-DK" smtClean="0"/>
              <a:t>Ingenting, heller ikke i Dødsattester fra landsognene 1900-1901 (hvilket der ikke skulle være!)</a:t>
            </a:r>
          </a:p>
        </p:txBody>
      </p:sp>
    </p:spTree>
    <p:extLst>
      <p:ext uri="{BB962C8B-B14F-4D97-AF65-F5344CB8AC3E}">
        <p14:creationId xmlns:p14="http://schemas.microsoft.com/office/powerpoint/2010/main" val="42391921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a:xfrm>
            <a:off x="838200" y="260350"/>
            <a:ext cx="9383713" cy="1143000"/>
          </a:xfrm>
        </p:spPr>
        <p:txBody>
          <a:bodyPr/>
          <a:lstStyle/>
          <a:p>
            <a:pPr eaLnBrk="1" hangingPunct="1"/>
            <a:r>
              <a:rPr lang="da-DK" altLang="da-DK" dirty="0" smtClean="0"/>
              <a:t>Behandlingen af sindssyge</a:t>
            </a:r>
          </a:p>
        </p:txBody>
      </p:sp>
      <p:sp>
        <p:nvSpPr>
          <p:cNvPr id="49155" name="Pladsholder til indhold 2"/>
          <p:cNvSpPr>
            <a:spLocks noGrp="1"/>
          </p:cNvSpPr>
          <p:nvPr>
            <p:ph idx="1"/>
          </p:nvPr>
        </p:nvSpPr>
        <p:spPr/>
        <p:txBody>
          <a:bodyPr/>
          <a:lstStyle/>
          <a:p>
            <a:pPr eaLnBrk="1" hangingPunct="1"/>
            <a:r>
              <a:rPr lang="da-DK" altLang="da-DK"/>
              <a:t>-1800-tallet: Indespærring af socialt afvigende: fattige, gale, afsindinge og forbrydere</a:t>
            </a:r>
          </a:p>
          <a:p>
            <a:pPr eaLnBrk="1" hangingPunct="1"/>
            <a:r>
              <a:rPr lang="da-DK" altLang="da-DK"/>
              <a:t>I 1800-tallet oprettes egentlig sindssygehospitaler: Skt. Hans Hospital ved Roskilde (1816), Jyske Asyl i Risskov (1852), Oringe ved Vordingborg (1858), Viborg (1877) og Middelfart (1888)</a:t>
            </a:r>
          </a:p>
          <a:p>
            <a:pPr eaLnBrk="1" hangingPunct="1"/>
            <a:r>
              <a:rPr lang="da-DK" altLang="da-DK"/>
              <a:t>Man begyndte at opfatte afsindighed som en legemlig sygdom, der viser sig ved sjælelige symptomer</a:t>
            </a:r>
          </a:p>
        </p:txBody>
      </p:sp>
    </p:spTree>
    <p:extLst>
      <p:ext uri="{BB962C8B-B14F-4D97-AF65-F5344CB8AC3E}">
        <p14:creationId xmlns:p14="http://schemas.microsoft.com/office/powerpoint/2010/main" val="4589046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p:txBody>
          <a:bodyPr/>
          <a:lstStyle/>
          <a:p>
            <a:pPr eaLnBrk="1" hangingPunct="1"/>
            <a:r>
              <a:rPr lang="da-DK" altLang="da-DK" smtClean="0"/>
              <a:t>Moralsk behandling</a:t>
            </a:r>
          </a:p>
        </p:txBody>
      </p:sp>
      <p:sp>
        <p:nvSpPr>
          <p:cNvPr id="50179" name="Rectangle 3"/>
          <p:cNvSpPr>
            <a:spLocks noGrp="1"/>
          </p:cNvSpPr>
          <p:nvPr>
            <p:ph type="body" idx="1"/>
          </p:nvPr>
        </p:nvSpPr>
        <p:spPr/>
        <p:txBody>
          <a:bodyPr/>
          <a:lstStyle/>
          <a:p>
            <a:pPr eaLnBrk="1" hangingPunct="1"/>
            <a:r>
              <a:rPr lang="da-DK" altLang="da-DK" smtClean="0"/>
              <a:t>Beskæftigelsesterapi, hvor patienters selvfølelse skal styrkes gennem beskæftigelse</a:t>
            </a:r>
          </a:p>
          <a:p>
            <a:pPr eaLnBrk="1" hangingPunct="1"/>
            <a:r>
              <a:rPr lang="da-DK" altLang="da-DK" smtClean="0"/>
              <a:t>Behandling under ordnede forhold og opsyn, hvor personalet havde ansvar for patienter</a:t>
            </a:r>
          </a:p>
          <a:p>
            <a:pPr eaLnBrk="1" hangingPunct="1"/>
            <a:r>
              <a:rPr lang="da-DK" altLang="da-DK" smtClean="0"/>
              <a:t>Naturskønne omgivelser, sjælero</a:t>
            </a:r>
          </a:p>
          <a:p>
            <a:pPr eaLnBrk="1" hangingPunct="1"/>
            <a:r>
              <a:rPr lang="da-DK" altLang="da-DK" smtClean="0"/>
              <a:t>Kun tvang, hvis de syge fik anfald</a:t>
            </a:r>
          </a:p>
        </p:txBody>
      </p:sp>
    </p:spTree>
    <p:extLst>
      <p:ext uri="{BB962C8B-B14F-4D97-AF65-F5344CB8AC3E}">
        <p14:creationId xmlns:p14="http://schemas.microsoft.com/office/powerpoint/2010/main" val="36074821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p:txBody>
          <a:bodyPr/>
          <a:lstStyle/>
          <a:p>
            <a:pPr eaLnBrk="1" hangingPunct="1"/>
            <a:r>
              <a:rPr lang="da-DK" altLang="da-DK" smtClean="0"/>
              <a:t>Eksperimenter</a:t>
            </a:r>
          </a:p>
        </p:txBody>
      </p:sp>
      <p:sp>
        <p:nvSpPr>
          <p:cNvPr id="51203" name="Rectangle 3"/>
          <p:cNvSpPr>
            <a:spLocks noGrp="1"/>
          </p:cNvSpPr>
          <p:nvPr>
            <p:ph type="body" idx="1"/>
          </p:nvPr>
        </p:nvSpPr>
        <p:spPr/>
        <p:txBody>
          <a:bodyPr/>
          <a:lstStyle/>
          <a:p>
            <a:pPr eaLnBrk="1" hangingPunct="1">
              <a:lnSpc>
                <a:spcPct val="90000"/>
              </a:lnSpc>
            </a:pPr>
            <a:r>
              <a:rPr lang="da-DK" altLang="da-DK"/>
              <a:t>Psykoanalyse i beg. 1900-tallet: trænge ind i ubevidste psykiske processer gennem samtale, anse sygdommen for en individuel reaktion på den enkeltes livssituation</a:t>
            </a:r>
          </a:p>
          <a:p>
            <a:pPr eaLnBrk="1" hangingPunct="1">
              <a:lnSpc>
                <a:spcPct val="90000"/>
              </a:lnSpc>
            </a:pPr>
            <a:r>
              <a:rPr lang="da-DK" altLang="da-DK"/>
              <a:t>Chokbehandling i 1930’erne og 1940’erne: metrozolchok, insulinchok og elektrochok</a:t>
            </a:r>
          </a:p>
          <a:p>
            <a:pPr eaLnBrk="1" hangingPunct="1">
              <a:lnSpc>
                <a:spcPct val="90000"/>
              </a:lnSpc>
            </a:pPr>
            <a:r>
              <a:rPr lang="da-DK" altLang="da-DK"/>
              <a:t>Psykokirurgi: Det hvide snit (lobotomi) 1944-1983, især patienter der led af skizofreni eller  tvangsneuroser, var voldelige og/eller urolige, ca. 4.400 indgreb, 25 % forbedret, 37 % forværret</a:t>
            </a:r>
          </a:p>
        </p:txBody>
      </p:sp>
    </p:spTree>
    <p:extLst>
      <p:ext uri="{BB962C8B-B14F-4D97-AF65-F5344CB8AC3E}">
        <p14:creationId xmlns:p14="http://schemas.microsoft.com/office/powerpoint/2010/main" val="10424585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p:txBody>
          <a:bodyPr/>
          <a:lstStyle/>
          <a:p>
            <a:pPr eaLnBrk="1" hangingPunct="1"/>
            <a:endParaRPr lang="da-DK" altLang="da-DK" smtClean="0"/>
          </a:p>
        </p:txBody>
      </p:sp>
      <p:sp>
        <p:nvSpPr>
          <p:cNvPr id="52227" name="Rectangle 3"/>
          <p:cNvSpPr>
            <a:spLocks noGrp="1"/>
          </p:cNvSpPr>
          <p:nvPr>
            <p:ph type="body" idx="1"/>
          </p:nvPr>
        </p:nvSpPr>
        <p:spPr/>
        <p:txBody>
          <a:bodyPr/>
          <a:lstStyle/>
          <a:p>
            <a:pPr eaLnBrk="1" hangingPunct="1"/>
            <a:endParaRPr lang="da-DK" altLang="da-DK" smtClean="0"/>
          </a:p>
        </p:txBody>
      </p:sp>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196976"/>
            <a:ext cx="83534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46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pPr eaLnBrk="1" hangingPunct="1"/>
            <a:r>
              <a:rPr lang="da-DK" altLang="da-DK" smtClean="0"/>
              <a:t>Embedslæger</a:t>
            </a:r>
          </a:p>
        </p:txBody>
      </p:sp>
      <p:sp>
        <p:nvSpPr>
          <p:cNvPr id="7171" name="Pladsholder til indhold 2"/>
          <p:cNvSpPr>
            <a:spLocks noGrp="1"/>
          </p:cNvSpPr>
          <p:nvPr>
            <p:ph idx="1"/>
          </p:nvPr>
        </p:nvSpPr>
        <p:spPr/>
        <p:txBody>
          <a:bodyPr/>
          <a:lstStyle/>
          <a:p>
            <a:pPr eaLnBrk="1" hangingPunct="1"/>
            <a:r>
              <a:rPr lang="da-DK" altLang="da-DK" smtClean="0"/>
              <a:t>En offentlig ansat læge</a:t>
            </a:r>
          </a:p>
          <a:p>
            <a:pPr eaLnBrk="1" hangingPunct="1"/>
            <a:r>
              <a:rPr lang="da-DK" altLang="da-DK" smtClean="0"/>
              <a:t>Ca. 1790 indføres distriktslægerne</a:t>
            </a:r>
          </a:p>
          <a:p>
            <a:pPr eaLnBrk="1" hangingPunct="1"/>
            <a:r>
              <a:rPr lang="da-DK" altLang="da-DK" smtClean="0"/>
              <a:t>Før 1915: Distriktslæge (lægedistrikt) eller stiftsfysikus (stiftsfysikat)</a:t>
            </a:r>
          </a:p>
          <a:p>
            <a:pPr eaLnBrk="1" hangingPunct="1"/>
            <a:r>
              <a:rPr lang="da-DK" altLang="da-DK" smtClean="0"/>
              <a:t>Efter 1915: Kredslæge (lægekreds) eller amtslæge (amtslægekreds)</a:t>
            </a:r>
          </a:p>
        </p:txBody>
      </p:sp>
    </p:spTree>
    <p:extLst>
      <p:ext uri="{BB962C8B-B14F-4D97-AF65-F5344CB8AC3E}">
        <p14:creationId xmlns:p14="http://schemas.microsoft.com/office/powerpoint/2010/main" val="19118441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p:txBody>
          <a:bodyPr/>
          <a:lstStyle/>
          <a:p>
            <a:pPr eaLnBrk="1" hangingPunct="1"/>
            <a:r>
              <a:rPr lang="da-DK" altLang="da-DK" smtClean="0"/>
              <a:t>Forklaring på sindssyge</a:t>
            </a:r>
          </a:p>
        </p:txBody>
      </p:sp>
      <p:sp>
        <p:nvSpPr>
          <p:cNvPr id="53251" name="Rectangle 3"/>
          <p:cNvSpPr>
            <a:spLocks noGrp="1"/>
          </p:cNvSpPr>
          <p:nvPr>
            <p:ph type="body" idx="1"/>
          </p:nvPr>
        </p:nvSpPr>
        <p:spPr/>
        <p:txBody>
          <a:bodyPr/>
          <a:lstStyle/>
          <a:p>
            <a:pPr eaLnBrk="1" hangingPunct="1">
              <a:lnSpc>
                <a:spcPct val="90000"/>
              </a:lnSpc>
            </a:pPr>
            <a:r>
              <a:rPr lang="da-DK" altLang="da-DK" smtClean="0"/>
              <a:t>Forsøg på at finde arvelige eller degenererede dispositioner. Det lykkedes ikke at identificere synlige forandringer i hjerner</a:t>
            </a:r>
          </a:p>
          <a:p>
            <a:pPr eaLnBrk="1" hangingPunct="1">
              <a:lnSpc>
                <a:spcPct val="90000"/>
              </a:lnSpc>
            </a:pPr>
            <a:r>
              <a:rPr lang="da-DK" altLang="da-DK" smtClean="0"/>
              <a:t>Senere to retninger: </a:t>
            </a:r>
          </a:p>
          <a:p>
            <a:pPr eaLnBrk="1" hangingPunct="1">
              <a:lnSpc>
                <a:spcPct val="90000"/>
              </a:lnSpc>
            </a:pPr>
            <a:r>
              <a:rPr lang="da-DK" altLang="da-DK" smtClean="0"/>
              <a:t>Den biologiske psykiatri: Sygdommen er biologisk betinget</a:t>
            </a:r>
          </a:p>
          <a:p>
            <a:pPr eaLnBrk="1" hangingPunct="1">
              <a:lnSpc>
                <a:spcPct val="90000"/>
              </a:lnSpc>
            </a:pPr>
            <a:r>
              <a:rPr lang="da-DK" altLang="da-DK" smtClean="0"/>
              <a:t>Den psykikiske psykiatri: Sygdommen skyldes umoralsk levned, seksuelle udskejelser og synd mod helligånden</a:t>
            </a:r>
          </a:p>
        </p:txBody>
      </p:sp>
    </p:spTree>
    <p:extLst>
      <p:ext uri="{BB962C8B-B14F-4D97-AF65-F5344CB8AC3E}">
        <p14:creationId xmlns:p14="http://schemas.microsoft.com/office/powerpoint/2010/main" val="21865091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p:txBody>
          <a:bodyPr/>
          <a:lstStyle/>
          <a:p>
            <a:pPr eaLnBrk="1" hangingPunct="1"/>
            <a:r>
              <a:rPr lang="da-DK" altLang="da-DK" smtClean="0"/>
              <a:t>I dag</a:t>
            </a:r>
          </a:p>
        </p:txBody>
      </p:sp>
      <p:sp>
        <p:nvSpPr>
          <p:cNvPr id="54275" name="Rectangle 3"/>
          <p:cNvSpPr>
            <a:spLocks noGrp="1"/>
          </p:cNvSpPr>
          <p:nvPr>
            <p:ph type="body" idx="1"/>
          </p:nvPr>
        </p:nvSpPr>
        <p:spPr/>
        <p:txBody>
          <a:bodyPr/>
          <a:lstStyle/>
          <a:p>
            <a:pPr eaLnBrk="1" hangingPunct="1"/>
            <a:r>
              <a:rPr lang="da-DK" altLang="da-DK" smtClean="0"/>
              <a:t>Mange sygdomme forklares ud fra den biologiske psykiatri, men folks levevis kan også fremme sindssyge/give hjerneskade, fx syfilis og brug af LSD</a:t>
            </a:r>
          </a:p>
        </p:txBody>
      </p:sp>
    </p:spTree>
    <p:extLst>
      <p:ext uri="{BB962C8B-B14F-4D97-AF65-F5344CB8AC3E}">
        <p14:creationId xmlns:p14="http://schemas.microsoft.com/office/powerpoint/2010/main" val="38864634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p:cNvSpPr>
            <a:spLocks noGrp="1"/>
          </p:cNvSpPr>
          <p:nvPr>
            <p:ph type="title"/>
          </p:nvPr>
        </p:nvSpPr>
        <p:spPr/>
        <p:txBody>
          <a:bodyPr/>
          <a:lstStyle/>
          <a:p>
            <a:pPr eaLnBrk="1" hangingPunct="1"/>
            <a:r>
              <a:rPr lang="da-DK" altLang="da-DK" smtClean="0"/>
              <a:t>Sindssygehospitalernes arkiver</a:t>
            </a:r>
          </a:p>
        </p:txBody>
      </p:sp>
      <p:sp>
        <p:nvSpPr>
          <p:cNvPr id="55299" name="Pladsholder til indhold 2"/>
          <p:cNvSpPr>
            <a:spLocks noGrp="1"/>
          </p:cNvSpPr>
          <p:nvPr>
            <p:ph idx="1"/>
          </p:nvPr>
        </p:nvSpPr>
        <p:spPr/>
        <p:txBody>
          <a:bodyPr/>
          <a:lstStyle/>
          <a:p>
            <a:pPr eaLnBrk="1" hangingPunct="1"/>
            <a:r>
              <a:rPr lang="da-DK" altLang="da-DK" smtClean="0"/>
              <a:t>Præstø Amts Sindssygeanstalt i Stege</a:t>
            </a:r>
          </a:p>
          <a:p>
            <a:pPr eaLnBrk="1" hangingPunct="1"/>
            <a:r>
              <a:rPr lang="da-DK" altLang="da-DK" smtClean="0"/>
              <a:t>Sindssygehospitalet i Vordingborg</a:t>
            </a:r>
          </a:p>
          <a:p>
            <a:pPr eaLnBrk="1" hangingPunct="1"/>
            <a:r>
              <a:rPr lang="da-DK" altLang="da-DK" smtClean="0"/>
              <a:t>Sindssygehospitalet i Nykøbing på Sjælland</a:t>
            </a:r>
          </a:p>
        </p:txBody>
      </p:sp>
    </p:spTree>
    <p:extLst>
      <p:ext uri="{BB962C8B-B14F-4D97-AF65-F5344CB8AC3E}">
        <p14:creationId xmlns:p14="http://schemas.microsoft.com/office/powerpoint/2010/main" val="4119610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a:bodyPr>
          <a:lstStyle/>
          <a:p>
            <a:pPr>
              <a:defRPr/>
            </a:pPr>
            <a:r>
              <a:rPr lang="da-DK" dirty="0"/>
              <a:t>Præstø Amts Sindssygeanstalt i </a:t>
            </a:r>
            <a:r>
              <a:rPr lang="da-DK" dirty="0" smtClean="0"/>
              <a:t>Stege</a:t>
            </a:r>
            <a:r>
              <a:rPr lang="da-DK" dirty="0"/>
              <a:t/>
            </a:r>
            <a:br>
              <a:rPr lang="da-DK" dirty="0"/>
            </a:br>
            <a:endParaRPr lang="da-DK" dirty="0"/>
          </a:p>
        </p:txBody>
      </p:sp>
      <p:sp>
        <p:nvSpPr>
          <p:cNvPr id="56323" name="Pladsholder til indhold 2"/>
          <p:cNvSpPr>
            <a:spLocks noGrp="1"/>
          </p:cNvSpPr>
          <p:nvPr>
            <p:ph idx="1"/>
          </p:nvPr>
        </p:nvSpPr>
        <p:spPr/>
        <p:txBody>
          <a:bodyPr/>
          <a:lstStyle/>
          <a:p>
            <a:pPr eaLnBrk="1" hangingPunct="1"/>
            <a:r>
              <a:rPr lang="da-DK" altLang="da-DK" smtClean="0"/>
              <a:t>Oprettet 1851</a:t>
            </a:r>
          </a:p>
          <a:p>
            <a:pPr eaLnBrk="1" hangingPunct="1"/>
            <a:r>
              <a:rPr lang="da-DK" altLang="da-DK" smtClean="0"/>
              <a:t>Geografi: 1851-1873: Præstø og Maribo amter. 1873- Præstø Amtsråd</a:t>
            </a:r>
          </a:p>
          <a:p>
            <a:pPr eaLnBrk="1" hangingPunct="1"/>
            <a:r>
              <a:rPr lang="da-DK" altLang="da-DK" smtClean="0"/>
              <a:t>Arkivalier (ingen indgangsmidler!):</a:t>
            </a:r>
          </a:p>
          <a:p>
            <a:pPr eaLnBrk="1" hangingPunct="1"/>
            <a:r>
              <a:rPr lang="da-DK" altLang="da-DK" smtClean="0"/>
              <a:t>Patientjournaler 1851-1880, 1880-1907</a:t>
            </a:r>
          </a:p>
          <a:p>
            <a:pPr eaLnBrk="1" hangingPunct="1"/>
            <a:r>
              <a:rPr lang="da-DK" altLang="da-DK" smtClean="0"/>
              <a:t>Patientsager 1869-1934</a:t>
            </a:r>
          </a:p>
          <a:p>
            <a:pPr eaLnBrk="1" hangingPunct="1"/>
            <a:r>
              <a:rPr lang="da-DK" altLang="da-DK" smtClean="0"/>
              <a:t>OBS: En patient, som sendes fra Oringe til Stege og tilbage, kan få sin patientjournal med</a:t>
            </a:r>
          </a:p>
        </p:txBody>
      </p:sp>
    </p:spTree>
    <p:extLst>
      <p:ext uri="{BB962C8B-B14F-4D97-AF65-F5344CB8AC3E}">
        <p14:creationId xmlns:p14="http://schemas.microsoft.com/office/powerpoint/2010/main" val="31161879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p:cNvSpPr>
            <a:spLocks noGrp="1"/>
          </p:cNvSpPr>
          <p:nvPr>
            <p:ph type="title"/>
          </p:nvPr>
        </p:nvSpPr>
        <p:spPr/>
        <p:txBody>
          <a:bodyPr/>
          <a:lstStyle/>
          <a:p>
            <a:pPr eaLnBrk="1" hangingPunct="1"/>
            <a:endParaRPr lang="da-DK" altLang="da-DK" smtClean="0"/>
          </a:p>
        </p:txBody>
      </p:sp>
      <p:pic>
        <p:nvPicPr>
          <p:cNvPr id="57347"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rcRect l="13460" t="3052" r="11594" b="2533"/>
          <a:stretch>
            <a:fillRect/>
          </a:stretch>
        </p:blipFill>
        <p:spPr>
          <a:xfrm>
            <a:off x="1774826" y="11113"/>
            <a:ext cx="4105275" cy="6894512"/>
          </a:xfrm>
        </p:spPr>
      </p:pic>
      <p:pic>
        <p:nvPicPr>
          <p:cNvPr id="57348" name="Billede 4"/>
          <p:cNvPicPr>
            <a:picLocks noChangeAspect="1"/>
          </p:cNvPicPr>
          <p:nvPr/>
        </p:nvPicPr>
        <p:blipFill>
          <a:blip r:embed="rId3">
            <a:extLst>
              <a:ext uri="{28A0092B-C50C-407E-A947-70E740481C1C}">
                <a14:useLocalDpi xmlns:a14="http://schemas.microsoft.com/office/drawing/2010/main" val="0"/>
              </a:ext>
            </a:extLst>
          </a:blip>
          <a:srcRect l="9866" t="3036" r="13388" b="2310"/>
          <a:stretch>
            <a:fillRect/>
          </a:stretch>
        </p:blipFill>
        <p:spPr bwMode="auto">
          <a:xfrm>
            <a:off x="6173788" y="0"/>
            <a:ext cx="4170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6546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a:spLocks noGrp="1"/>
          </p:cNvSpPr>
          <p:nvPr>
            <p:ph type="title"/>
          </p:nvPr>
        </p:nvSpPr>
        <p:spPr/>
        <p:txBody>
          <a:bodyPr/>
          <a:lstStyle/>
          <a:p>
            <a:pPr eaLnBrk="1" hangingPunct="1"/>
            <a:endParaRPr lang="da-DK" altLang="da-DK" smtClean="0"/>
          </a:p>
        </p:txBody>
      </p:sp>
      <p:pic>
        <p:nvPicPr>
          <p:cNvPr id="58371"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74825" y="188914"/>
            <a:ext cx="8750300" cy="6480175"/>
          </a:xfrm>
        </p:spPr>
      </p:pic>
    </p:spTree>
    <p:extLst>
      <p:ext uri="{BB962C8B-B14F-4D97-AF65-F5344CB8AC3E}">
        <p14:creationId xmlns:p14="http://schemas.microsoft.com/office/powerpoint/2010/main" val="28965655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p:nvPr>
        </p:nvSpPr>
        <p:spPr/>
        <p:txBody>
          <a:bodyPr/>
          <a:lstStyle/>
          <a:p>
            <a:pPr eaLnBrk="1" hangingPunct="1"/>
            <a:endParaRPr lang="da-DK" altLang="da-DK" smtClean="0"/>
          </a:p>
        </p:txBody>
      </p:sp>
      <p:sp>
        <p:nvSpPr>
          <p:cNvPr id="59395" name="Rectangle 3"/>
          <p:cNvSpPr>
            <a:spLocks noGrp="1"/>
          </p:cNvSpPr>
          <p:nvPr>
            <p:ph type="body" idx="1"/>
          </p:nvPr>
        </p:nvSpPr>
        <p:spPr/>
        <p:txBody>
          <a:bodyPr/>
          <a:lstStyle/>
          <a:p>
            <a:pPr eaLnBrk="1" hangingPunct="1"/>
            <a:r>
              <a:rPr lang="da-DK" altLang="da-DK" smtClean="0"/>
              <a:t>Hun bildte sig ind at lide af forskjellige sygelige Tilfælde [...] nu sang hun eller sludrede uden Ophør, var altid i Bevægelse flyttede Sengen tog Kakkelovnet ned, og overmalede alle Væggene med Navne og Sentenzer af Lærebogen [...] hun har en stor Trang til at flytte omkring med alting, vende op og ned paa hvad der kan flyttes</a:t>
            </a:r>
          </a:p>
        </p:txBody>
      </p:sp>
    </p:spTree>
    <p:extLst>
      <p:ext uri="{BB962C8B-B14F-4D97-AF65-F5344CB8AC3E}">
        <p14:creationId xmlns:p14="http://schemas.microsoft.com/office/powerpoint/2010/main" val="38681362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p:cNvSpPr>
            <a:spLocks noGrp="1"/>
          </p:cNvSpPr>
          <p:nvPr>
            <p:ph type="title"/>
          </p:nvPr>
        </p:nvSpPr>
        <p:spPr/>
        <p:txBody>
          <a:bodyPr/>
          <a:lstStyle/>
          <a:p>
            <a:pPr eaLnBrk="1" hangingPunct="1"/>
            <a:r>
              <a:rPr lang="da-DK" altLang="da-DK" smtClean="0"/>
              <a:t>Sindssygehospitalet i Vordingborg</a:t>
            </a:r>
          </a:p>
        </p:txBody>
      </p:sp>
      <p:sp>
        <p:nvSpPr>
          <p:cNvPr id="60419" name="Pladsholder til indhold 2"/>
          <p:cNvSpPr>
            <a:spLocks noGrp="1"/>
          </p:cNvSpPr>
          <p:nvPr>
            <p:ph idx="1"/>
          </p:nvPr>
        </p:nvSpPr>
        <p:spPr/>
        <p:txBody>
          <a:bodyPr/>
          <a:lstStyle/>
          <a:p>
            <a:pPr eaLnBrk="1" hangingPunct="1"/>
            <a:r>
              <a:rPr lang="da-DK" altLang="da-DK" smtClean="0"/>
              <a:t>Oprettet 1853</a:t>
            </a:r>
          </a:p>
          <a:p>
            <a:pPr eaLnBrk="1" hangingPunct="1"/>
            <a:r>
              <a:rPr lang="da-DK" altLang="da-DK" smtClean="0"/>
              <a:t>Også kendt som Oringe</a:t>
            </a:r>
          </a:p>
          <a:p>
            <a:pPr eaLnBrk="1" hangingPunct="1"/>
            <a:r>
              <a:rPr lang="da-DK" altLang="da-DK" smtClean="0"/>
              <a:t>120 pladser (1871: 400)</a:t>
            </a:r>
          </a:p>
          <a:p>
            <a:pPr eaLnBrk="1" hangingPunct="1"/>
            <a:r>
              <a:rPr lang="da-DK" altLang="da-DK" smtClean="0"/>
              <a:t>Geografi: 1853-1888: Sjællands, Fyns og Lolland-Falsters stifter. 1888-1913: Sjællands og Lolland-Falsters stifter (Middelfart Sindssygeanstalt åbner 1888). 1913-: Begrænses yderligere pga. Sindssygehospitalet i Nykøbing S.</a:t>
            </a:r>
          </a:p>
        </p:txBody>
      </p:sp>
    </p:spTree>
    <p:extLst>
      <p:ext uri="{BB962C8B-B14F-4D97-AF65-F5344CB8AC3E}">
        <p14:creationId xmlns:p14="http://schemas.microsoft.com/office/powerpoint/2010/main" val="42753670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p:cNvSpPr>
            <a:spLocks noGrp="1"/>
          </p:cNvSpPr>
          <p:nvPr>
            <p:ph type="title"/>
          </p:nvPr>
        </p:nvSpPr>
        <p:spPr/>
        <p:txBody>
          <a:bodyPr/>
          <a:lstStyle/>
          <a:p>
            <a:pPr eaLnBrk="1" hangingPunct="1"/>
            <a:r>
              <a:rPr lang="da-DK" altLang="da-DK" smtClean="0"/>
              <a:t>Registre og kartoteker</a:t>
            </a:r>
          </a:p>
        </p:txBody>
      </p:sp>
      <p:sp>
        <p:nvSpPr>
          <p:cNvPr id="61443" name="Pladsholder til indhold 2"/>
          <p:cNvSpPr>
            <a:spLocks noGrp="1"/>
          </p:cNvSpPr>
          <p:nvPr>
            <p:ph idx="1"/>
          </p:nvPr>
        </p:nvSpPr>
        <p:spPr/>
        <p:txBody>
          <a:bodyPr/>
          <a:lstStyle/>
          <a:p>
            <a:pPr eaLnBrk="1" hangingPunct="1"/>
            <a:r>
              <a:rPr lang="da-DK" altLang="da-DK" smtClean="0"/>
              <a:t>Register til mandtalsbog 1858-1938 (henviser til nyere patientnumre)</a:t>
            </a:r>
          </a:p>
          <a:p>
            <a:pPr eaLnBrk="1" hangingPunct="1"/>
            <a:r>
              <a:rPr lang="da-DK" altLang="da-DK" smtClean="0"/>
              <a:t>For patienter, der er indlagt efter 1938, findes der en række navnekartoteker, delt på mænd og kvinder</a:t>
            </a:r>
          </a:p>
        </p:txBody>
      </p:sp>
    </p:spTree>
    <p:extLst>
      <p:ext uri="{BB962C8B-B14F-4D97-AF65-F5344CB8AC3E}">
        <p14:creationId xmlns:p14="http://schemas.microsoft.com/office/powerpoint/2010/main" val="3310259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p:cNvSpPr>
            <a:spLocks noGrp="1"/>
          </p:cNvSpPr>
          <p:nvPr>
            <p:ph type="title"/>
          </p:nvPr>
        </p:nvSpPr>
        <p:spPr/>
        <p:txBody>
          <a:bodyPr/>
          <a:lstStyle/>
          <a:p>
            <a:pPr eaLnBrk="1" hangingPunct="1"/>
            <a:r>
              <a:rPr lang="da-DK" altLang="da-DK" smtClean="0"/>
              <a:t>Register til mandtalsbog 1858-1938</a:t>
            </a:r>
          </a:p>
        </p:txBody>
      </p:sp>
      <p:pic>
        <p:nvPicPr>
          <p:cNvPr id="62467"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1" y="1700213"/>
            <a:ext cx="8880475" cy="3960812"/>
          </a:xfrm>
        </p:spPr>
      </p:pic>
    </p:spTree>
    <p:extLst>
      <p:ext uri="{BB962C8B-B14F-4D97-AF65-F5344CB8AC3E}">
        <p14:creationId xmlns:p14="http://schemas.microsoft.com/office/powerpoint/2010/main" val="2748414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p:txBody>
          <a:bodyPr/>
          <a:lstStyle/>
          <a:p>
            <a:pPr eaLnBrk="1" hangingPunct="1"/>
            <a:r>
              <a:rPr lang="da-DK" altLang="da-DK" smtClean="0"/>
              <a:t>Hvilken lægekreds?</a:t>
            </a:r>
          </a:p>
        </p:txBody>
      </p:sp>
      <p:sp>
        <p:nvSpPr>
          <p:cNvPr id="8195" name="Rectangle 3"/>
          <p:cNvSpPr>
            <a:spLocks noGrp="1"/>
          </p:cNvSpPr>
          <p:nvPr>
            <p:ph type="body" idx="1"/>
          </p:nvPr>
        </p:nvSpPr>
        <p:spPr/>
        <p:txBody>
          <a:bodyPr/>
          <a:lstStyle/>
          <a:p>
            <a:pPr eaLnBrk="1" hangingPunct="1"/>
            <a:r>
              <a:rPr lang="da-DK" altLang="da-DK" smtClean="0"/>
              <a:t>De brune kasser (øst for Storebælt)</a:t>
            </a:r>
          </a:p>
          <a:p>
            <a:pPr eaLnBrk="1" hangingPunct="1"/>
            <a:r>
              <a:rPr lang="da-DK" altLang="da-DK" smtClean="0"/>
              <a:t>DIGDAG (hele landet)</a:t>
            </a:r>
          </a:p>
          <a:p>
            <a:pPr eaLnBrk="1" hangingPunct="1"/>
            <a:endParaRPr lang="da-DK" altLang="da-DK" smtClean="0"/>
          </a:p>
        </p:txBody>
      </p:sp>
    </p:spTree>
    <p:extLst>
      <p:ext uri="{BB962C8B-B14F-4D97-AF65-F5344CB8AC3E}">
        <p14:creationId xmlns:p14="http://schemas.microsoft.com/office/powerpoint/2010/main" val="30558144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p:cNvSpPr>
            <a:spLocks noGrp="1"/>
          </p:cNvSpPr>
          <p:nvPr>
            <p:ph type="title"/>
          </p:nvPr>
        </p:nvSpPr>
        <p:spPr/>
        <p:txBody>
          <a:bodyPr/>
          <a:lstStyle/>
          <a:p>
            <a:pPr eaLnBrk="1" hangingPunct="1"/>
            <a:r>
              <a:rPr lang="da-DK" altLang="da-DK" smtClean="0"/>
              <a:t>Henvisninger til andre sagsnumre</a:t>
            </a:r>
          </a:p>
        </p:txBody>
      </p:sp>
      <p:pic>
        <p:nvPicPr>
          <p:cNvPr id="63491"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0" y="4021138"/>
            <a:ext cx="8897938" cy="2000250"/>
          </a:xfrm>
        </p:spPr>
      </p:pic>
      <p:pic>
        <p:nvPicPr>
          <p:cNvPr id="63492" name="Billede 4" descr="Skærmkl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1412876"/>
            <a:ext cx="889793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6707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p:cNvSpPr>
            <a:spLocks noGrp="1"/>
          </p:cNvSpPr>
          <p:nvPr>
            <p:ph type="title"/>
          </p:nvPr>
        </p:nvSpPr>
        <p:spPr/>
        <p:txBody>
          <a:bodyPr/>
          <a:lstStyle/>
          <a:p>
            <a:pPr eaLnBrk="1" hangingPunct="1"/>
            <a:r>
              <a:rPr lang="da-DK" altLang="da-DK" smtClean="0"/>
              <a:t>Protokoller</a:t>
            </a:r>
          </a:p>
        </p:txBody>
      </p:sp>
      <p:sp>
        <p:nvSpPr>
          <p:cNvPr id="64515" name="Pladsholder til indhold 2"/>
          <p:cNvSpPr>
            <a:spLocks noGrp="1"/>
          </p:cNvSpPr>
          <p:nvPr>
            <p:ph idx="1"/>
          </p:nvPr>
        </p:nvSpPr>
        <p:spPr/>
        <p:txBody>
          <a:bodyPr/>
          <a:lstStyle/>
          <a:p>
            <a:pPr eaLnBrk="1" hangingPunct="1"/>
            <a:r>
              <a:rPr lang="da-DK" altLang="da-DK" smtClean="0"/>
              <a:t>Hovedmandtalsbog: Mænd og Kvinder 1858-1900</a:t>
            </a:r>
          </a:p>
          <a:p>
            <a:pPr eaLnBrk="1" hangingPunct="1"/>
            <a:r>
              <a:rPr lang="da-DK" altLang="da-DK" smtClean="0"/>
              <a:t>Hovedmandtalsbog 1867-1912</a:t>
            </a:r>
          </a:p>
          <a:p>
            <a:pPr eaLnBrk="1" hangingPunct="1"/>
            <a:r>
              <a:rPr lang="da-DK" altLang="da-DK" smtClean="0"/>
              <a:t>Mandtalsbog 1858-1938</a:t>
            </a:r>
          </a:p>
          <a:p>
            <a:pPr eaLnBrk="1" hangingPunct="1"/>
            <a:r>
              <a:rPr lang="da-DK" altLang="da-DK" smtClean="0"/>
              <a:t>Indlæggelsesprotokol, Mænd og Kvinder 1858-1915</a:t>
            </a:r>
          </a:p>
          <a:p>
            <a:pPr eaLnBrk="1" hangingPunct="1"/>
            <a:r>
              <a:rPr lang="da-DK" altLang="da-DK" smtClean="0"/>
              <a:t>Indlæggelsesprotokol, Mænd og Kvinder 1914-1956</a:t>
            </a:r>
          </a:p>
        </p:txBody>
      </p:sp>
    </p:spTree>
    <p:extLst>
      <p:ext uri="{BB962C8B-B14F-4D97-AF65-F5344CB8AC3E}">
        <p14:creationId xmlns:p14="http://schemas.microsoft.com/office/powerpoint/2010/main" val="1869530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1"/>
          <p:cNvSpPr>
            <a:spLocks noGrp="1"/>
          </p:cNvSpPr>
          <p:nvPr>
            <p:ph type="title"/>
          </p:nvPr>
        </p:nvSpPr>
        <p:spPr/>
        <p:txBody>
          <a:bodyPr/>
          <a:lstStyle/>
          <a:p>
            <a:pPr eaLnBrk="1" hangingPunct="1"/>
            <a:r>
              <a:rPr lang="da-DK" altLang="da-DK" smtClean="0"/>
              <a:t>Patientjournaler (sager)</a:t>
            </a:r>
          </a:p>
        </p:txBody>
      </p:sp>
      <p:sp>
        <p:nvSpPr>
          <p:cNvPr id="65539" name="Pladsholder til indhold 2"/>
          <p:cNvSpPr>
            <a:spLocks noGrp="1"/>
          </p:cNvSpPr>
          <p:nvPr>
            <p:ph idx="1"/>
          </p:nvPr>
        </p:nvSpPr>
        <p:spPr/>
        <p:txBody>
          <a:bodyPr/>
          <a:lstStyle/>
          <a:p>
            <a:pPr eaLnBrk="1" hangingPunct="1"/>
            <a:r>
              <a:rPr lang="da-DK" altLang="da-DK" smtClean="0"/>
              <a:t>Lægeoplysninger, Mænd og Kvinder 1858-1890</a:t>
            </a:r>
          </a:p>
          <a:p>
            <a:pPr eaLnBrk="1" hangingPunct="1"/>
            <a:r>
              <a:rPr lang="da-DK" altLang="da-DK" smtClean="0"/>
              <a:t>Journal, Mænd 1891-1956</a:t>
            </a:r>
          </a:p>
          <a:p>
            <a:pPr eaLnBrk="1" hangingPunct="1"/>
            <a:r>
              <a:rPr lang="da-DK" altLang="da-DK" smtClean="0"/>
              <a:t>Journal, Kvinder 1891-1956</a:t>
            </a:r>
          </a:p>
          <a:p>
            <a:pPr eaLnBrk="1" hangingPunct="1"/>
            <a:r>
              <a:rPr lang="da-DK" altLang="da-DK" smtClean="0"/>
              <a:t>OBS: Ved flere indlæggelser, kan patienten have fået nyt patientnummer. Gammel journal flyttes normalt over på nyt nummer.</a:t>
            </a:r>
          </a:p>
        </p:txBody>
      </p:sp>
    </p:spTree>
    <p:extLst>
      <p:ext uri="{BB962C8B-B14F-4D97-AF65-F5344CB8AC3E}">
        <p14:creationId xmlns:p14="http://schemas.microsoft.com/office/powerpoint/2010/main" val="40771189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Billede 4"/>
          <p:cNvPicPr>
            <a:picLocks noChangeAspect="1"/>
          </p:cNvPicPr>
          <p:nvPr/>
        </p:nvPicPr>
        <p:blipFill>
          <a:blip r:embed="rId2">
            <a:extLst>
              <a:ext uri="{28A0092B-C50C-407E-A947-70E740481C1C}">
                <a14:useLocalDpi xmlns:a14="http://schemas.microsoft.com/office/drawing/2010/main" val="0"/>
              </a:ext>
            </a:extLst>
          </a:blip>
          <a:srcRect l="11806" t="3697" r="11980" b="5611"/>
          <a:stretch>
            <a:fillRect/>
          </a:stretch>
        </p:blipFill>
        <p:spPr bwMode="auto">
          <a:xfrm>
            <a:off x="6096000" y="7938"/>
            <a:ext cx="4318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ladsholder til indhold 3"/>
          <p:cNvPicPr>
            <a:picLocks noGrp="1" noChangeAspect="1"/>
          </p:cNvPicPr>
          <p:nvPr>
            <p:ph idx="1"/>
          </p:nvPr>
        </p:nvPicPr>
        <p:blipFill>
          <a:blip r:embed="rId3">
            <a:extLst>
              <a:ext uri="{28A0092B-C50C-407E-A947-70E740481C1C}">
                <a14:useLocalDpi xmlns:a14="http://schemas.microsoft.com/office/drawing/2010/main" val="0"/>
              </a:ext>
            </a:extLst>
          </a:blip>
          <a:srcRect l="8636" t="3200" r="17220" b="3584"/>
          <a:stretch>
            <a:fillRect/>
          </a:stretch>
        </p:blipFill>
        <p:spPr>
          <a:xfrm>
            <a:off x="1789114" y="7938"/>
            <a:ext cx="4090987" cy="6858000"/>
          </a:xfrm>
        </p:spPr>
      </p:pic>
      <p:sp>
        <p:nvSpPr>
          <p:cNvPr id="66564" name="Titel 1"/>
          <p:cNvSpPr>
            <a:spLocks noGrp="1"/>
          </p:cNvSpPr>
          <p:nvPr>
            <p:ph type="title"/>
          </p:nvPr>
        </p:nvSpPr>
        <p:spPr>
          <a:xfrm>
            <a:off x="1981200" y="-100013"/>
            <a:ext cx="8229600" cy="1143001"/>
          </a:xfrm>
        </p:spPr>
        <p:txBody>
          <a:bodyPr/>
          <a:lstStyle/>
          <a:p>
            <a:pPr eaLnBrk="1" hangingPunct="1"/>
            <a:r>
              <a:rPr lang="da-DK" altLang="da-DK" smtClean="0"/>
              <a:t>Journal nr. 4201</a:t>
            </a:r>
          </a:p>
        </p:txBody>
      </p:sp>
    </p:spTree>
    <p:extLst>
      <p:ext uri="{BB962C8B-B14F-4D97-AF65-F5344CB8AC3E}">
        <p14:creationId xmlns:p14="http://schemas.microsoft.com/office/powerpoint/2010/main" val="28090441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p:cNvSpPr>
            <a:spLocks noGrp="1"/>
          </p:cNvSpPr>
          <p:nvPr>
            <p:ph type="title"/>
          </p:nvPr>
        </p:nvSpPr>
        <p:spPr/>
        <p:txBody>
          <a:bodyPr/>
          <a:lstStyle/>
          <a:p>
            <a:pPr eaLnBrk="1" hangingPunct="1"/>
            <a:endParaRPr lang="da-DK" altLang="da-DK" smtClean="0"/>
          </a:p>
        </p:txBody>
      </p:sp>
      <p:pic>
        <p:nvPicPr>
          <p:cNvPr id="67587"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9" y="908050"/>
            <a:ext cx="8785225" cy="5138738"/>
          </a:xfrm>
        </p:spPr>
      </p:pic>
    </p:spTree>
    <p:extLst>
      <p:ext uri="{BB962C8B-B14F-4D97-AF65-F5344CB8AC3E}">
        <p14:creationId xmlns:p14="http://schemas.microsoft.com/office/powerpoint/2010/main" val="25947038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el 1"/>
          <p:cNvSpPr>
            <a:spLocks noGrp="1"/>
          </p:cNvSpPr>
          <p:nvPr>
            <p:ph type="title"/>
          </p:nvPr>
        </p:nvSpPr>
        <p:spPr/>
        <p:txBody>
          <a:bodyPr/>
          <a:lstStyle/>
          <a:p>
            <a:pPr eaLnBrk="1" hangingPunct="1"/>
            <a:endParaRPr lang="da-DK" altLang="da-DK" smtClean="0"/>
          </a:p>
        </p:txBody>
      </p:sp>
      <p:pic>
        <p:nvPicPr>
          <p:cNvPr id="68611"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rcRect l="18416" t="49803" r="9727" b="7007"/>
          <a:stretch>
            <a:fillRect/>
          </a:stretch>
        </p:blipFill>
        <p:spPr>
          <a:xfrm>
            <a:off x="2135188" y="188913"/>
            <a:ext cx="7993062" cy="6405562"/>
          </a:xfrm>
        </p:spPr>
      </p:pic>
    </p:spTree>
    <p:extLst>
      <p:ext uri="{BB962C8B-B14F-4D97-AF65-F5344CB8AC3E}">
        <p14:creationId xmlns:p14="http://schemas.microsoft.com/office/powerpoint/2010/main" val="25257522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p:txBody>
          <a:bodyPr/>
          <a:lstStyle/>
          <a:p>
            <a:pPr eaLnBrk="1" hangingPunct="1"/>
            <a:endParaRPr lang="da-DK" altLang="da-DK" smtClean="0"/>
          </a:p>
        </p:txBody>
      </p:sp>
      <p:sp>
        <p:nvSpPr>
          <p:cNvPr id="69635" name="Rectangle 3"/>
          <p:cNvSpPr>
            <a:spLocks noGrp="1"/>
          </p:cNvSpPr>
          <p:nvPr>
            <p:ph type="body" idx="1"/>
          </p:nvPr>
        </p:nvSpPr>
        <p:spPr/>
        <p:txBody>
          <a:bodyPr/>
          <a:lstStyle/>
          <a:p>
            <a:pPr eaLnBrk="1" hangingPunct="1"/>
            <a:r>
              <a:rPr lang="da-DK" altLang="da-DK"/>
              <a:t>Sygdommen begyndte med at Patienten troede sine Kraturer og Marker forhexede og at alle Mennesker vilde ham tillivs. Herover blev han ikke nedtrykt, men vilde sætte sig til Modværge, var altid forsynet med Knive og Bøsser og vilde ikke taale Modsigelser, men var dog forholdsvis skikkelig [...] Han har afhændet sin Gaard til vor Herre, derfor vil han ingen Ting betale; han taler med Gud, Frelseren og et Barn af ham, som for længe siden er dødt. Engle er ogsaa hans stadige Omgang.</a:t>
            </a:r>
          </a:p>
        </p:txBody>
      </p:sp>
    </p:spTree>
    <p:extLst>
      <p:ext uri="{BB962C8B-B14F-4D97-AF65-F5344CB8AC3E}">
        <p14:creationId xmlns:p14="http://schemas.microsoft.com/office/powerpoint/2010/main" val="40089421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p:cNvSpPr>
            <a:spLocks noGrp="1"/>
          </p:cNvSpPr>
          <p:nvPr>
            <p:ph type="title"/>
          </p:nvPr>
        </p:nvSpPr>
        <p:spPr/>
        <p:txBody>
          <a:bodyPr/>
          <a:lstStyle/>
          <a:p>
            <a:pPr eaLnBrk="1" hangingPunct="1"/>
            <a:r>
              <a:rPr lang="da-DK" altLang="da-DK" smtClean="0"/>
              <a:t>Sindssygehospitalet i Nykøbing S</a:t>
            </a:r>
          </a:p>
        </p:txBody>
      </p:sp>
      <p:sp>
        <p:nvSpPr>
          <p:cNvPr id="70659" name="Pladsholder til indhold 2"/>
          <p:cNvSpPr>
            <a:spLocks noGrp="1"/>
          </p:cNvSpPr>
          <p:nvPr>
            <p:ph idx="1"/>
          </p:nvPr>
        </p:nvSpPr>
        <p:spPr/>
        <p:txBody>
          <a:bodyPr/>
          <a:lstStyle/>
          <a:p>
            <a:pPr eaLnBrk="1" hangingPunct="1"/>
            <a:r>
              <a:rPr lang="da-DK" altLang="da-DK" smtClean="0"/>
              <a:t>Oprettet 1915</a:t>
            </a:r>
          </a:p>
          <a:p>
            <a:pPr eaLnBrk="1" hangingPunct="1"/>
            <a:r>
              <a:rPr lang="da-DK" altLang="da-DK" smtClean="0"/>
              <a:t>Plads til 678 patienter (1938: 900)</a:t>
            </a:r>
          </a:p>
          <a:p>
            <a:pPr eaLnBrk="1" hangingPunct="1"/>
            <a:r>
              <a:rPr lang="da-DK" altLang="da-DK" smtClean="0"/>
              <a:t>Geografi: Holbæk Amt, Frederiksborg Amt og Københavns Amt</a:t>
            </a:r>
          </a:p>
          <a:p>
            <a:pPr eaLnBrk="1" hangingPunct="1"/>
            <a:r>
              <a:rPr lang="da-DK" altLang="da-DK" smtClean="0"/>
              <a:t>Også særlig sikringsanstalt 1915-1994, efter dom eller kendelse fra Justitsministeriet</a:t>
            </a:r>
          </a:p>
        </p:txBody>
      </p:sp>
    </p:spTree>
    <p:extLst>
      <p:ext uri="{BB962C8B-B14F-4D97-AF65-F5344CB8AC3E}">
        <p14:creationId xmlns:p14="http://schemas.microsoft.com/office/powerpoint/2010/main" val="16124638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el 1"/>
          <p:cNvSpPr>
            <a:spLocks noGrp="1"/>
          </p:cNvSpPr>
          <p:nvPr>
            <p:ph type="title"/>
          </p:nvPr>
        </p:nvSpPr>
        <p:spPr/>
        <p:txBody>
          <a:bodyPr/>
          <a:lstStyle/>
          <a:p>
            <a:pPr eaLnBrk="1" hangingPunct="1"/>
            <a:r>
              <a:rPr lang="da-DK" altLang="da-DK" smtClean="0"/>
              <a:t>Indgangsmidler</a:t>
            </a:r>
          </a:p>
        </p:txBody>
      </p:sp>
      <p:sp>
        <p:nvSpPr>
          <p:cNvPr id="71683" name="Pladsholder til indhold 2"/>
          <p:cNvSpPr>
            <a:spLocks noGrp="1"/>
          </p:cNvSpPr>
          <p:nvPr>
            <p:ph idx="1"/>
          </p:nvPr>
        </p:nvSpPr>
        <p:spPr/>
        <p:txBody>
          <a:bodyPr/>
          <a:lstStyle/>
          <a:p>
            <a:pPr eaLnBrk="1" hangingPunct="1"/>
            <a:r>
              <a:rPr lang="da-DK" altLang="da-DK" smtClean="0"/>
              <a:t>Udskrivningsprotokoller 1915-1953</a:t>
            </a:r>
          </a:p>
          <a:p>
            <a:pPr eaLnBrk="1" hangingPunct="1"/>
            <a:r>
              <a:rPr lang="da-DK" altLang="da-DK" smtClean="0"/>
              <a:t>Navnekartoteker er nemlig ikke altid komplette!</a:t>
            </a:r>
          </a:p>
          <a:p>
            <a:pPr eaLnBrk="1" hangingPunct="1"/>
            <a:r>
              <a:rPr lang="da-DK" altLang="da-DK" smtClean="0"/>
              <a:t>Navnekartotek, Mænd og Kvinder 1915-1933 (ældste navnekartotek)</a:t>
            </a:r>
          </a:p>
          <a:p>
            <a:pPr eaLnBrk="1" hangingPunct="1"/>
            <a:r>
              <a:rPr lang="da-DK" altLang="da-DK" smtClean="0"/>
              <a:t>Navnekartotek, Mænd 1915-1954</a:t>
            </a:r>
          </a:p>
          <a:p>
            <a:pPr eaLnBrk="1" hangingPunct="1"/>
            <a:r>
              <a:rPr lang="da-DK" altLang="da-DK" smtClean="0"/>
              <a:t>Navnekartotek, Kvinder 1915-1954</a:t>
            </a:r>
          </a:p>
          <a:p>
            <a:pPr eaLnBrk="1" hangingPunct="1"/>
            <a:r>
              <a:rPr lang="da-DK" altLang="da-DK" smtClean="0"/>
              <a:t>Navnekartotek, udskrevne 1915-1954</a:t>
            </a:r>
          </a:p>
        </p:txBody>
      </p:sp>
    </p:spTree>
    <p:extLst>
      <p:ext uri="{BB962C8B-B14F-4D97-AF65-F5344CB8AC3E}">
        <p14:creationId xmlns:p14="http://schemas.microsoft.com/office/powerpoint/2010/main" val="13608250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0"/>
            <a:ext cx="4378325" cy="6858000"/>
          </a:xfrm>
        </p:spPr>
      </p:pic>
      <p:sp>
        <p:nvSpPr>
          <p:cNvPr id="72707" name="Titel 1"/>
          <p:cNvSpPr>
            <a:spLocks noGrp="1"/>
          </p:cNvSpPr>
          <p:nvPr>
            <p:ph type="title"/>
          </p:nvPr>
        </p:nvSpPr>
        <p:spPr/>
        <p:txBody>
          <a:bodyPr/>
          <a:lstStyle/>
          <a:p>
            <a:pPr eaLnBrk="1" hangingPunct="1"/>
            <a:r>
              <a:rPr lang="da-DK" altLang="da-DK" smtClean="0"/>
              <a:t>Navnekartotek 1915-1933</a:t>
            </a:r>
          </a:p>
        </p:txBody>
      </p:sp>
      <p:pic>
        <p:nvPicPr>
          <p:cNvPr id="72708" name="Billede 4" descr="Skærmkl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2201863"/>
            <a:ext cx="74771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304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838200" y="177799"/>
            <a:ext cx="10515600" cy="1325563"/>
          </a:xfrm>
        </p:spPr>
        <p:txBody>
          <a:bodyPr/>
          <a:lstStyle/>
          <a:p>
            <a:pPr eaLnBrk="1" hangingPunct="1"/>
            <a:r>
              <a:rPr lang="da-DK" altLang="da-DK" dirty="0" smtClean="0"/>
              <a:t>”De brune kasser”</a:t>
            </a:r>
          </a:p>
        </p:txBody>
      </p:sp>
      <p:sp>
        <p:nvSpPr>
          <p:cNvPr id="9219" name="Pladsholder til indhold 2"/>
          <p:cNvSpPr>
            <a:spLocks noGrp="1"/>
          </p:cNvSpPr>
          <p:nvPr>
            <p:ph idx="1"/>
          </p:nvPr>
        </p:nvSpPr>
        <p:spPr>
          <a:xfrm>
            <a:off x="838200" y="1268413"/>
            <a:ext cx="9372600" cy="4525962"/>
          </a:xfrm>
        </p:spPr>
        <p:txBody>
          <a:bodyPr/>
          <a:lstStyle/>
          <a:p>
            <a:pPr eaLnBrk="1" hangingPunct="1"/>
            <a:r>
              <a:rPr lang="da-DK" altLang="da-DK" dirty="0" smtClean="0"/>
              <a:t>Findes i AO (søg på ”de brune kasser” i Daisy)</a:t>
            </a:r>
          </a:p>
          <a:p>
            <a:pPr eaLnBrk="1" hangingPunct="1"/>
            <a:r>
              <a:rPr lang="da-DK" altLang="da-DK" dirty="0" smtClean="0"/>
              <a:t>Oplysninger om administrative grænser</a:t>
            </a:r>
          </a:p>
        </p:txBody>
      </p:sp>
      <p:pic>
        <p:nvPicPr>
          <p:cNvPr id="9220" name="Picture 1028" descr="C:\Opgaver\Foredrag\Foredrag om skifter og dødsattester\Foredrag om skifter\registraturer og registre\brune kasser greve sogn 1 (so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6877" y="2385716"/>
            <a:ext cx="5548484" cy="408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4570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el 1"/>
          <p:cNvSpPr>
            <a:spLocks noGrp="1"/>
          </p:cNvSpPr>
          <p:nvPr>
            <p:ph type="title"/>
          </p:nvPr>
        </p:nvSpPr>
        <p:spPr/>
        <p:txBody>
          <a:bodyPr/>
          <a:lstStyle/>
          <a:p>
            <a:pPr eaLnBrk="1" hangingPunct="1"/>
            <a:r>
              <a:rPr lang="da-DK" altLang="da-DK" smtClean="0"/>
              <a:t>Patientjournaler (sager)</a:t>
            </a:r>
          </a:p>
        </p:txBody>
      </p:sp>
      <p:sp>
        <p:nvSpPr>
          <p:cNvPr id="3" name="Pladsholder til indhold 2"/>
          <p:cNvSpPr>
            <a:spLocks noGrp="1"/>
          </p:cNvSpPr>
          <p:nvPr>
            <p:ph idx="1"/>
          </p:nvPr>
        </p:nvSpPr>
        <p:spPr/>
        <p:txBody>
          <a:bodyPr rtlCol="0">
            <a:normAutofit/>
          </a:bodyPr>
          <a:lstStyle/>
          <a:p>
            <a:pPr>
              <a:defRPr/>
            </a:pPr>
            <a:r>
              <a:rPr lang="da-DK" dirty="0" smtClean="0"/>
              <a:t>Patientjournaler </a:t>
            </a:r>
            <a:r>
              <a:rPr lang="da-DK" dirty="0"/>
              <a:t>1916-1953 (på udskrivelsesdato/dødsdato), kaldes:</a:t>
            </a:r>
          </a:p>
          <a:p>
            <a:pPr>
              <a:defRPr/>
            </a:pPr>
            <a:r>
              <a:rPr lang="da-DK" dirty="0"/>
              <a:t>Patientsager, mænd 1916-1953</a:t>
            </a:r>
          </a:p>
          <a:p>
            <a:pPr>
              <a:defRPr/>
            </a:pPr>
            <a:r>
              <a:rPr lang="da-DK" dirty="0"/>
              <a:t>Patientsager, kvinder 1916-1953</a:t>
            </a:r>
          </a:p>
          <a:p>
            <a:pPr>
              <a:defRPr/>
            </a:pPr>
            <a:r>
              <a:rPr lang="da-DK" dirty="0"/>
              <a:t>Patientsager, retspsykiatriske patienter 1918-1950 (også under almindelige sager</a:t>
            </a:r>
            <a:r>
              <a:rPr lang="da-DK" dirty="0" smtClean="0"/>
              <a:t>)</a:t>
            </a:r>
          </a:p>
          <a:p>
            <a:pPr>
              <a:defRPr/>
            </a:pPr>
            <a:r>
              <a:rPr lang="da-DK" dirty="0" smtClean="0"/>
              <a:t>OBS: </a:t>
            </a:r>
            <a:r>
              <a:rPr lang="da-DK" dirty="0"/>
              <a:t>Ved flere indlæggelser, kan g</a:t>
            </a:r>
            <a:r>
              <a:rPr lang="da-DK" dirty="0" smtClean="0"/>
              <a:t>ammel </a:t>
            </a:r>
            <a:r>
              <a:rPr lang="da-DK" dirty="0"/>
              <a:t>journal </a:t>
            </a:r>
            <a:r>
              <a:rPr lang="da-DK" dirty="0" smtClean="0"/>
              <a:t>være flyttet </a:t>
            </a:r>
            <a:r>
              <a:rPr lang="da-DK" dirty="0"/>
              <a:t>over på </a:t>
            </a:r>
            <a:r>
              <a:rPr lang="da-DK" dirty="0" smtClean="0"/>
              <a:t>ny sag (og dermed ny udskrivningsdato)</a:t>
            </a:r>
            <a:endParaRPr lang="da-DK" dirty="0"/>
          </a:p>
          <a:p>
            <a:pPr>
              <a:defRPr/>
            </a:pPr>
            <a:endParaRPr lang="da-DK" dirty="0"/>
          </a:p>
        </p:txBody>
      </p:sp>
    </p:spTree>
    <p:extLst>
      <p:ext uri="{BB962C8B-B14F-4D97-AF65-F5344CB8AC3E}">
        <p14:creationId xmlns:p14="http://schemas.microsoft.com/office/powerpoint/2010/main" val="31554831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p:cNvSpPr>
            <a:spLocks noGrp="1"/>
          </p:cNvSpPr>
          <p:nvPr>
            <p:ph type="title"/>
          </p:nvPr>
        </p:nvSpPr>
        <p:spPr/>
        <p:txBody>
          <a:bodyPr/>
          <a:lstStyle/>
          <a:p>
            <a:pPr eaLnBrk="1" hangingPunct="1"/>
            <a:endParaRPr lang="da-DK" altLang="da-DK" smtClean="0"/>
          </a:p>
        </p:txBody>
      </p:sp>
      <p:pic>
        <p:nvPicPr>
          <p:cNvPr id="74755"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rcRect l="6793" t="14452" r="9193" b="12335"/>
          <a:stretch>
            <a:fillRect/>
          </a:stretch>
        </p:blipFill>
        <p:spPr>
          <a:xfrm>
            <a:off x="1401762" y="715415"/>
            <a:ext cx="4719638" cy="5483225"/>
          </a:xfrm>
        </p:spPr>
      </p:pic>
      <p:pic>
        <p:nvPicPr>
          <p:cNvPr id="74756" name="Billede 4"/>
          <p:cNvPicPr>
            <a:picLocks noChangeAspect="1"/>
          </p:cNvPicPr>
          <p:nvPr/>
        </p:nvPicPr>
        <p:blipFill>
          <a:blip r:embed="rId3">
            <a:extLst>
              <a:ext uri="{28A0092B-C50C-407E-A947-70E740481C1C}">
                <a14:useLocalDpi xmlns:a14="http://schemas.microsoft.com/office/drawing/2010/main" val="0"/>
              </a:ext>
            </a:extLst>
          </a:blip>
          <a:srcRect l="5116" t="13861" r="11980" b="11287"/>
          <a:stretch>
            <a:fillRect/>
          </a:stretch>
        </p:blipFill>
        <p:spPr bwMode="auto">
          <a:xfrm>
            <a:off x="6096000" y="715415"/>
            <a:ext cx="45466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0378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p:cNvSpPr>
            <a:spLocks noGrp="1"/>
          </p:cNvSpPr>
          <p:nvPr>
            <p:ph type="title"/>
          </p:nvPr>
        </p:nvSpPr>
        <p:spPr/>
        <p:txBody>
          <a:bodyPr/>
          <a:lstStyle/>
          <a:p>
            <a:pPr eaLnBrk="1" hangingPunct="1"/>
            <a:endParaRPr lang="da-DK" altLang="da-DK" smtClean="0"/>
          </a:p>
        </p:txBody>
      </p:sp>
      <p:pic>
        <p:nvPicPr>
          <p:cNvPr id="75779" name="Pladsholder til indhold 3"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66976" y="260350"/>
            <a:ext cx="7229475" cy="6337300"/>
          </a:xfrm>
        </p:spPr>
      </p:pic>
    </p:spTree>
    <p:extLst>
      <p:ext uri="{BB962C8B-B14F-4D97-AF65-F5344CB8AC3E}">
        <p14:creationId xmlns:p14="http://schemas.microsoft.com/office/powerpoint/2010/main" val="18599238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p:nvPr>
        </p:nvSpPr>
        <p:spPr/>
        <p:txBody>
          <a:bodyPr/>
          <a:lstStyle/>
          <a:p>
            <a:pPr eaLnBrk="1" hangingPunct="1"/>
            <a:endParaRPr lang="da-DK" altLang="da-DK" smtClean="0"/>
          </a:p>
        </p:txBody>
      </p:sp>
      <p:sp>
        <p:nvSpPr>
          <p:cNvPr id="76803" name="Rectangle 3"/>
          <p:cNvSpPr>
            <a:spLocks noGrp="1"/>
          </p:cNvSpPr>
          <p:nvPr>
            <p:ph type="body" idx="1"/>
          </p:nvPr>
        </p:nvSpPr>
        <p:spPr>
          <a:xfrm>
            <a:off x="838200" y="1097280"/>
            <a:ext cx="10515600" cy="5079683"/>
          </a:xfrm>
        </p:spPr>
        <p:txBody>
          <a:bodyPr/>
          <a:lstStyle/>
          <a:p>
            <a:pPr eaLnBrk="1" hangingPunct="1">
              <a:lnSpc>
                <a:spcPct val="90000"/>
              </a:lnSpc>
            </a:pPr>
            <a:r>
              <a:rPr lang="da-DK" altLang="da-DK" sz="2400" dirty="0"/>
              <a:t>Selv har han været syg allerede fra 16 Aars Alderen, efter at han i 12 Aars Alderen havde </a:t>
            </a:r>
            <a:r>
              <a:rPr lang="da-DK" altLang="da-DK" sz="2400" dirty="0" err="1"/>
              <a:t>faaet</a:t>
            </a:r>
            <a:r>
              <a:rPr lang="da-DK" altLang="da-DK" sz="2400" dirty="0"/>
              <a:t> et Knivstik i Nakken og senere et Hestespark [...] Som </a:t>
            </a:r>
            <a:r>
              <a:rPr lang="da-DK" altLang="da-DK" sz="2400" dirty="0" err="1"/>
              <a:t>Aarsag</a:t>
            </a:r>
            <a:r>
              <a:rPr lang="da-DK" altLang="da-DK" sz="2400" dirty="0"/>
              <a:t> til Sindssygdommen angiver han </a:t>
            </a:r>
            <a:r>
              <a:rPr lang="da-DK" altLang="da-DK" sz="2400" dirty="0" err="1"/>
              <a:t>daarlig</a:t>
            </a:r>
            <a:r>
              <a:rPr lang="da-DK" altLang="da-DK" sz="2400" dirty="0"/>
              <a:t> Behandling </a:t>
            </a:r>
            <a:r>
              <a:rPr lang="da-DK" altLang="da-DK" sz="2400" dirty="0" err="1"/>
              <a:t>paa</a:t>
            </a:r>
            <a:r>
              <a:rPr lang="da-DK" altLang="da-DK" sz="2400" dirty="0"/>
              <a:t> Køge Sygehus; hvor han </a:t>
            </a:r>
            <a:r>
              <a:rPr lang="da-DK" altLang="da-DK" sz="2400" dirty="0" err="1"/>
              <a:t>laa</a:t>
            </a:r>
            <a:r>
              <a:rPr lang="da-DK" altLang="da-DK" sz="2400" dirty="0"/>
              <a:t> for "Lungebetændelse".</a:t>
            </a:r>
          </a:p>
          <a:p>
            <a:pPr eaLnBrk="1" hangingPunct="1">
              <a:lnSpc>
                <a:spcPct val="90000"/>
              </a:lnSpc>
            </a:pPr>
            <a:r>
              <a:rPr lang="da-DK" altLang="da-DK" sz="2400" dirty="0"/>
              <a:t>Ganske spontant giver han sig </a:t>
            </a:r>
            <a:r>
              <a:rPr lang="da-DK" altLang="da-DK" sz="2400" dirty="0" err="1"/>
              <a:t>saa</a:t>
            </a:r>
            <a:r>
              <a:rPr lang="da-DK" altLang="da-DK" sz="2400" dirty="0"/>
              <a:t> til at fortælle, at Biskop Wegener havde skrevet, at han (Pt.) godt kunde </a:t>
            </a:r>
            <a:r>
              <a:rPr lang="da-DK" altLang="da-DK" sz="2400" dirty="0" err="1"/>
              <a:t>faa</a:t>
            </a:r>
            <a:r>
              <a:rPr lang="da-DK" altLang="da-DK" sz="2400" dirty="0"/>
              <a:t> hans Plads, Reedtz-</a:t>
            </a:r>
            <a:r>
              <a:rPr lang="da-DK" altLang="da-DK" sz="2400" dirty="0" err="1"/>
              <a:t>Thott</a:t>
            </a:r>
            <a:r>
              <a:rPr lang="da-DK" altLang="da-DK" sz="2400" dirty="0"/>
              <a:t> og Biskop Ostenfeldt rejste til Køge, hvor Pt. var i Selskab med dem i "Pinsen", men Reedtz-</a:t>
            </a:r>
            <a:r>
              <a:rPr lang="da-DK" altLang="da-DK" sz="2400" dirty="0" err="1"/>
              <a:t>Thott</a:t>
            </a:r>
            <a:r>
              <a:rPr lang="da-DK" altLang="da-DK" sz="2400" dirty="0"/>
              <a:t> opsnappede Brevet (med Tilbud om Pladsen).</a:t>
            </a:r>
          </a:p>
          <a:p>
            <a:pPr eaLnBrk="1" hangingPunct="1">
              <a:lnSpc>
                <a:spcPct val="90000"/>
              </a:lnSpc>
            </a:pPr>
            <a:r>
              <a:rPr lang="da-DK" altLang="da-DK" sz="2400" dirty="0"/>
              <a:t>Ved </a:t>
            </a:r>
            <a:r>
              <a:rPr lang="da-DK" altLang="da-DK" sz="2400" dirty="0" err="1"/>
              <a:t>Spørgsmaal</a:t>
            </a:r>
            <a:r>
              <a:rPr lang="da-DK" altLang="da-DK" sz="2400" dirty="0"/>
              <a:t>, om han nu virkelig skulde være Biskop, tøver han dog lidt og mener, "at det kan ikke være muligt - jeg ved ikke, hvad det var for en Plads".</a:t>
            </a:r>
          </a:p>
        </p:txBody>
      </p:sp>
    </p:spTree>
    <p:extLst>
      <p:ext uri="{BB962C8B-B14F-4D97-AF65-F5344CB8AC3E}">
        <p14:creationId xmlns:p14="http://schemas.microsoft.com/office/powerpoint/2010/main" val="29278202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p:cNvSpPr>
            <a:spLocks noGrp="1"/>
          </p:cNvSpPr>
          <p:nvPr>
            <p:ph type="title"/>
          </p:nvPr>
        </p:nvSpPr>
        <p:spPr/>
        <p:txBody>
          <a:bodyPr/>
          <a:lstStyle/>
          <a:p>
            <a:pPr eaLnBrk="1" hangingPunct="1"/>
            <a:r>
              <a:rPr lang="da-DK" altLang="da-DK" dirty="0" smtClean="0"/>
              <a:t>En sidste ting</a:t>
            </a:r>
          </a:p>
        </p:txBody>
      </p:sp>
      <p:sp>
        <p:nvSpPr>
          <p:cNvPr id="3" name="Pladsholder til indhold 2"/>
          <p:cNvSpPr>
            <a:spLocks noGrp="1"/>
          </p:cNvSpPr>
          <p:nvPr>
            <p:ph idx="1"/>
          </p:nvPr>
        </p:nvSpPr>
        <p:spPr/>
        <p:txBody>
          <a:bodyPr rtlCol="0">
            <a:normAutofit/>
          </a:bodyPr>
          <a:lstStyle/>
          <a:p>
            <a:pPr>
              <a:defRPr/>
            </a:pPr>
            <a:r>
              <a:rPr lang="da-DK" altLang="da-DK" dirty="0" smtClean="0"/>
              <a:t>Samfundet for Dansk Genealogi og Personalhistorie</a:t>
            </a:r>
          </a:p>
          <a:p>
            <a:pPr>
              <a:defRPr/>
            </a:pPr>
            <a:r>
              <a:rPr lang="da-DK" altLang="da-DK" dirty="0" smtClean="0"/>
              <a:t>Hjemmeside: </a:t>
            </a:r>
            <a:r>
              <a:rPr lang="da-DK" altLang="da-DK" dirty="0" smtClean="0">
                <a:hlinkClick r:id="rId2"/>
              </a:rPr>
              <a:t>www.genealogi.dk</a:t>
            </a:r>
            <a:endParaRPr lang="da-DK" altLang="da-DK" dirty="0" smtClean="0"/>
          </a:p>
          <a:p>
            <a:pPr>
              <a:defRPr/>
            </a:pPr>
            <a:r>
              <a:rPr lang="da-DK" altLang="da-DK" dirty="0" smtClean="0"/>
              <a:t>Vejledningsvideoer om dødsattester, skifter og meget andet</a:t>
            </a:r>
            <a:endParaRPr lang="da-DK" altLang="da-DK" dirty="0"/>
          </a:p>
        </p:txBody>
      </p:sp>
    </p:spTree>
    <p:extLst>
      <p:ext uri="{BB962C8B-B14F-4D97-AF65-F5344CB8AC3E}">
        <p14:creationId xmlns:p14="http://schemas.microsoft.com/office/powerpoint/2010/main" val="3454620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da-DK" altLang="da-DK" smtClean="0"/>
              <a:t>DIG-DAG</a:t>
            </a:r>
          </a:p>
        </p:txBody>
      </p:sp>
      <p:sp>
        <p:nvSpPr>
          <p:cNvPr id="10243" name="Rectangle 3"/>
          <p:cNvSpPr>
            <a:spLocks noGrp="1" noChangeArrowheads="1"/>
          </p:cNvSpPr>
          <p:nvPr>
            <p:ph type="body" idx="1"/>
          </p:nvPr>
        </p:nvSpPr>
        <p:spPr/>
        <p:txBody>
          <a:bodyPr/>
          <a:lstStyle/>
          <a:p>
            <a:pPr eaLnBrk="1" hangingPunct="1">
              <a:buFontTx/>
              <a:buChar char="-"/>
            </a:pPr>
            <a:r>
              <a:rPr lang="da-DK" altLang="da-DK" dirty="0" smtClean="0"/>
              <a:t>Betyder Digitalt atlas over Danmarks historisk-administrative geografi </a:t>
            </a:r>
          </a:p>
          <a:p>
            <a:pPr eaLnBrk="1" hangingPunct="1">
              <a:buFontTx/>
              <a:buChar char="-"/>
            </a:pPr>
            <a:r>
              <a:rPr lang="da-DK" altLang="da-DK" dirty="0" smtClean="0"/>
              <a:t>Kan vælge år + myndighedstype og se myndighedens omfang og navn på den tid</a:t>
            </a:r>
          </a:p>
          <a:p>
            <a:pPr eaLnBrk="1" hangingPunct="1">
              <a:buFontTx/>
              <a:buChar char="-"/>
            </a:pPr>
            <a:r>
              <a:rPr lang="da-DK" altLang="da-DK" dirty="0" smtClean="0"/>
              <a:t>Lægedistrikter og lægekredse gemmer sig under ”Øvrige”</a:t>
            </a:r>
          </a:p>
        </p:txBody>
      </p:sp>
    </p:spTree>
    <p:extLst>
      <p:ext uri="{BB962C8B-B14F-4D97-AF65-F5344CB8AC3E}">
        <p14:creationId xmlns:p14="http://schemas.microsoft.com/office/powerpoint/2010/main" val="2786057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pPr eaLnBrk="1" hangingPunct="1"/>
            <a:endParaRPr lang="da-DK" altLang="da-DK" smtClean="0"/>
          </a:p>
        </p:txBody>
      </p:sp>
      <p:pic>
        <p:nvPicPr>
          <p:cNvPr id="11267" name="Pladsholder til indhold 5" descr="Skærmkli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2200" y="0"/>
            <a:ext cx="8315749" cy="6858000"/>
          </a:xfrm>
        </p:spPr>
      </p:pic>
    </p:spTree>
    <p:extLst>
      <p:ext uri="{BB962C8B-B14F-4D97-AF65-F5344CB8AC3E}">
        <p14:creationId xmlns:p14="http://schemas.microsoft.com/office/powerpoint/2010/main" val="2847275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1955</Words>
  <Application>Microsoft Office PowerPoint</Application>
  <PresentationFormat>Widescreen</PresentationFormat>
  <Paragraphs>209</Paragraphs>
  <Slides>74</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74</vt:i4>
      </vt:variant>
    </vt:vector>
  </HeadingPairs>
  <TitlesOfParts>
    <vt:vector size="78" baseType="lpstr">
      <vt:lpstr>Arial</vt:lpstr>
      <vt:lpstr>Calibri</vt:lpstr>
      <vt:lpstr>Calibri Light</vt:lpstr>
      <vt:lpstr>Office-tema</vt:lpstr>
      <vt:lpstr>De sindssyge  og de døde</vt:lpstr>
      <vt:lpstr>Hvad kan vi nå?</vt:lpstr>
      <vt:lpstr>Lidt om Daisy</vt:lpstr>
      <vt:lpstr>PowerPoint-præsentation</vt:lpstr>
      <vt:lpstr>Embedslæger</vt:lpstr>
      <vt:lpstr>Hvilken lægekreds?</vt:lpstr>
      <vt:lpstr>”De brune kasser”</vt:lpstr>
      <vt:lpstr>DIG-DAG</vt:lpstr>
      <vt:lpstr>PowerPoint-præsentation</vt:lpstr>
      <vt:lpstr>Embedslægearkiver</vt:lpstr>
      <vt:lpstr>Jordemoderprotokoller</vt:lpstr>
      <vt:lpstr>Medicinalberetninger</vt:lpstr>
      <vt:lpstr>Eksempel</vt:lpstr>
      <vt:lpstr>Vaccinationsprotokoller</vt:lpstr>
      <vt:lpstr>Hvor findes de</vt:lpstr>
      <vt:lpstr>Eksempel, Nakskov Lægedistrikt</vt:lpstr>
      <vt:lpstr>PowerPoint-præsentation</vt:lpstr>
      <vt:lpstr>Dødsattester</vt:lpstr>
      <vt:lpstr>Hvad kan dødsattester fortælle?</vt:lpstr>
      <vt:lpstr>Medicolegale dødsattester</vt:lpstr>
      <vt:lpstr>Hvad skal man vide?</vt:lpstr>
      <vt:lpstr>Hvordan er materialet ordnet?</vt:lpstr>
      <vt:lpstr>Find materialet i Daisy</vt:lpstr>
      <vt:lpstr>Se dig ud af det!</vt:lpstr>
      <vt:lpstr>Dødsattest fra København 1840</vt:lpstr>
      <vt:lpstr>Dødsattest fra København 1867</vt:lpstr>
      <vt:lpstr>Dødsattest fra København 1877</vt:lpstr>
      <vt:lpstr>Dødsattest fra København 1887</vt:lpstr>
      <vt:lpstr>Dødsattest fra København 1911</vt:lpstr>
      <vt:lpstr>Dødsattest fra København 1911 Medicolegal</vt:lpstr>
      <vt:lpstr>Dødsattest fra København 1924 (A: Børn under 1 år)</vt:lpstr>
      <vt:lpstr>Dødsattest fra København 1924 (B: Personer over 1 år og ikke ved selvmord o.l.)</vt:lpstr>
      <vt:lpstr>Dødsattest fra København 1924 (B2: Selvmord, ulykker, dødfundne o.l.)</vt:lpstr>
      <vt:lpstr>Dødsårsager</vt:lpstr>
      <vt:lpstr>Eksempel</vt:lpstr>
      <vt:lpstr>Føllenslev Sogns kirkebog, døde 1900</vt:lpstr>
      <vt:lpstr>Sundhedsstyrelsens dødsattest</vt:lpstr>
      <vt:lpstr>Arkivering</vt:lpstr>
      <vt:lpstr>PowerPoint-præsentation</vt:lpstr>
      <vt:lpstr>Retsbetjenten</vt:lpstr>
      <vt:lpstr>PowerPoint-præsentation</vt:lpstr>
      <vt:lpstr>PowerPoint-præsentation</vt:lpstr>
      <vt:lpstr>Uddrag</vt:lpstr>
      <vt:lpstr>Amtet</vt:lpstr>
      <vt:lpstr>Embedslæge</vt:lpstr>
      <vt:lpstr>Behandlingen af sindssyge</vt:lpstr>
      <vt:lpstr>Moralsk behandling</vt:lpstr>
      <vt:lpstr>Eksperimenter</vt:lpstr>
      <vt:lpstr>PowerPoint-præsentation</vt:lpstr>
      <vt:lpstr>Forklaring på sindssyge</vt:lpstr>
      <vt:lpstr>I dag</vt:lpstr>
      <vt:lpstr>Sindssygehospitalernes arkiver</vt:lpstr>
      <vt:lpstr>Præstø Amts Sindssygeanstalt i Stege </vt:lpstr>
      <vt:lpstr>PowerPoint-præsentation</vt:lpstr>
      <vt:lpstr>PowerPoint-præsentation</vt:lpstr>
      <vt:lpstr>PowerPoint-præsentation</vt:lpstr>
      <vt:lpstr>Sindssygehospitalet i Vordingborg</vt:lpstr>
      <vt:lpstr>Registre og kartoteker</vt:lpstr>
      <vt:lpstr>Register til mandtalsbog 1858-1938</vt:lpstr>
      <vt:lpstr>Henvisninger til andre sagsnumre</vt:lpstr>
      <vt:lpstr>Protokoller</vt:lpstr>
      <vt:lpstr>Patientjournaler (sager)</vt:lpstr>
      <vt:lpstr>Journal nr. 4201</vt:lpstr>
      <vt:lpstr>PowerPoint-præsentation</vt:lpstr>
      <vt:lpstr>PowerPoint-præsentation</vt:lpstr>
      <vt:lpstr>PowerPoint-præsentation</vt:lpstr>
      <vt:lpstr>Sindssygehospitalet i Nykøbing S</vt:lpstr>
      <vt:lpstr>Indgangsmidler</vt:lpstr>
      <vt:lpstr>Navnekartotek 1915-1933</vt:lpstr>
      <vt:lpstr>Patientjournaler (sager)</vt:lpstr>
      <vt:lpstr>PowerPoint-præsentation</vt:lpstr>
      <vt:lpstr>PowerPoint-præsentation</vt:lpstr>
      <vt:lpstr>PowerPoint-præsentation</vt:lpstr>
      <vt:lpstr>En sidste ting</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Michael Dupont Rasmussen</dc:creator>
  <cp:lastModifiedBy>Michael Dupont Rasmussen</cp:lastModifiedBy>
  <cp:revision>2</cp:revision>
  <dcterms:created xsi:type="dcterms:W3CDTF">2025-02-24T06:42:43Z</dcterms:created>
  <dcterms:modified xsi:type="dcterms:W3CDTF">2025-02-25T20:15:40Z</dcterms:modified>
</cp:coreProperties>
</file>