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86" r:id="rId9"/>
    <p:sldId id="288" r:id="rId10"/>
    <p:sldId id="290" r:id="rId11"/>
    <p:sldId id="287" r:id="rId12"/>
    <p:sldId id="307" r:id="rId13"/>
    <p:sldId id="279" r:id="rId14"/>
    <p:sldId id="325" r:id="rId15"/>
    <p:sldId id="322" r:id="rId16"/>
    <p:sldId id="323" r:id="rId17"/>
    <p:sldId id="326" r:id="rId18"/>
    <p:sldId id="267" r:id="rId19"/>
    <p:sldId id="304" r:id="rId20"/>
    <p:sldId id="331" r:id="rId21"/>
    <p:sldId id="327" r:id="rId22"/>
    <p:sldId id="294" r:id="rId23"/>
    <p:sldId id="295" r:id="rId24"/>
    <p:sldId id="278" r:id="rId25"/>
    <p:sldId id="306" r:id="rId26"/>
    <p:sldId id="264" r:id="rId27"/>
    <p:sldId id="265" r:id="rId28"/>
    <p:sldId id="292" r:id="rId29"/>
    <p:sldId id="332" r:id="rId30"/>
    <p:sldId id="336" r:id="rId31"/>
    <p:sldId id="337" r:id="rId32"/>
    <p:sldId id="338" r:id="rId33"/>
    <p:sldId id="266" r:id="rId34"/>
    <p:sldId id="300" r:id="rId35"/>
    <p:sldId id="333" r:id="rId36"/>
    <p:sldId id="344" r:id="rId37"/>
    <p:sldId id="345" r:id="rId38"/>
    <p:sldId id="346" r:id="rId39"/>
    <p:sldId id="339" r:id="rId40"/>
    <p:sldId id="342" r:id="rId41"/>
    <p:sldId id="340" r:id="rId42"/>
    <p:sldId id="341" r:id="rId43"/>
    <p:sldId id="343" r:id="rId44"/>
    <p:sldId id="268" r:id="rId45"/>
    <p:sldId id="301" r:id="rId46"/>
    <p:sldId id="334" r:id="rId47"/>
    <p:sldId id="303" r:id="rId48"/>
    <p:sldId id="335" r:id="rId49"/>
    <p:sldId id="269" r:id="rId50"/>
    <p:sldId id="302" r:id="rId51"/>
    <p:sldId id="270" r:id="rId52"/>
    <p:sldId id="328" r:id="rId53"/>
    <p:sldId id="329" r:id="rId54"/>
    <p:sldId id="259" r:id="rId55"/>
    <p:sldId id="260" r:id="rId56"/>
    <p:sldId id="305" r:id="rId57"/>
    <p:sldId id="261" r:id="rId58"/>
    <p:sldId id="263" r:id="rId59"/>
    <p:sldId id="320" r:id="rId60"/>
    <p:sldId id="321" r:id="rId61"/>
    <p:sldId id="276" r:id="rId62"/>
    <p:sldId id="273" r:id="rId63"/>
    <p:sldId id="274" r:id="rId64"/>
    <p:sldId id="296" r:id="rId65"/>
    <p:sldId id="297" r:id="rId66"/>
    <p:sldId id="298" r:id="rId67"/>
    <p:sldId id="299" r:id="rId68"/>
    <p:sldId id="316" r:id="rId69"/>
    <p:sldId id="317" r:id="rId70"/>
    <p:sldId id="318" r:id="rId71"/>
    <p:sldId id="308" r:id="rId72"/>
    <p:sldId id="309" r:id="rId73"/>
    <p:sldId id="310" r:id="rId74"/>
    <p:sldId id="311" r:id="rId75"/>
    <p:sldId id="313" r:id="rId76"/>
    <p:sldId id="312" r:id="rId77"/>
    <p:sldId id="314" r:id="rId78"/>
    <p:sldId id="315" r:id="rId79"/>
    <p:sldId id="324" r:id="rId80"/>
    <p:sldId id="330" r:id="rId81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63" d="100"/>
          <a:sy n="63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3A855-2274-4A2F-841F-31B89B627789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3E58A-47F3-46C4-9CB2-92C15209913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33CC7-8D17-4D44-9E1C-FF8C8BA98A73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30184-8EAD-4A67-B86C-E7F5EEB6AD3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4E87C-824D-40F6-9987-07B6EE4B5730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007C-BE45-4B3B-8B39-3C9B3E63072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357C7-F01F-4227-A90D-C224285B1360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54149-D300-4E6C-86C2-76E8F4C358A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7669-AC39-4E9F-B482-BA706739695D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5527F-05EB-4AFD-8D5C-541CBB93DC3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FA094-99A2-4CE1-9B92-7A4714E4EB56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B1842-02F4-4284-8609-CF87822E7AF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E95EF-A2B5-446D-8973-0D1D03B925CF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D623E-D131-4F11-A3BA-8968A5E5488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393F2-5A84-4808-BFD0-A94DCEF2A81A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147E-2B90-459E-9C4D-48291A24CB4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D129F-F04B-4C25-8BAF-CEDC793746B2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FFAEC-D9D7-4E10-A3B0-DAEE87E76F0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18CCB-3B53-424F-A8E6-F8640CBD4788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A3408-8F9F-453E-88BD-D738754B566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1ECD-CE0E-4328-9F85-B59DCE60CB6B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27D1-C6BF-4EBE-A714-368FF66E1E7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5B5D-7C6C-44EC-B95C-FBC16C653A47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C3ADD-F070-467A-AC02-5FD26FEEC06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8F138F-1BD6-42FE-84E3-879291FC97E2}" type="datetimeFigureOut">
              <a:rPr lang="da-DK"/>
              <a:pPr>
                <a:defRPr/>
              </a:pPr>
              <a:t>10-10-2021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17E76C-4181-42E8-B70D-955BAB4EDC2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nealogi.dk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Frants_Henningsen;Forladt"/>
          <p:cNvPicPr>
            <a:picLocks noChangeAspect="1" noChangeArrowheads="1"/>
          </p:cNvPicPr>
          <p:nvPr/>
        </p:nvPicPr>
        <p:blipFill>
          <a:blip r:embed="rId2"/>
          <a:srcRect l="23111" t="7509" r="15578" b="42665"/>
          <a:stretch>
            <a:fillRect/>
          </a:stretch>
        </p:blipFill>
        <p:spPr bwMode="auto">
          <a:xfrm>
            <a:off x="-36513" y="-26988"/>
            <a:ext cx="4459288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el 1"/>
          <p:cNvSpPr>
            <a:spLocks noGrp="1"/>
          </p:cNvSpPr>
          <p:nvPr>
            <p:ph type="ctrTitle"/>
          </p:nvPr>
        </p:nvSpPr>
        <p:spPr>
          <a:xfrm>
            <a:off x="4500563" y="1557338"/>
            <a:ext cx="4532312" cy="1470025"/>
          </a:xfrm>
        </p:spPr>
        <p:txBody>
          <a:bodyPr/>
          <a:lstStyle/>
          <a:p>
            <a:pPr eaLnBrk="1" hangingPunct="1"/>
            <a:r>
              <a:rPr lang="da-DK" dirty="0"/>
              <a:t>Plejebørn og fattigvæsen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148263" y="3313113"/>
            <a:ext cx="3311525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a-DK" dirty="0"/>
              <a:t>Af Michael Dupont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500563" y="6161088"/>
            <a:ext cx="4197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600" i="1"/>
              <a:t>Frants Henningsen: Forladt. Dog ej af Venner i Nøden, 1888 (udsnit)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8450"/>
            <a:ext cx="7772400" cy="609600"/>
          </a:xfrm>
        </p:spPr>
        <p:txBody>
          <a:bodyPr/>
          <a:lstStyle/>
          <a:p>
            <a:pPr eaLnBrk="1" hangingPunct="1"/>
            <a:r>
              <a:rPr lang="da-DK" altLang="da-DK" sz="3200"/>
              <a:t>DAISYs forside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a-DK" altLang="da-DK"/>
          </a:p>
        </p:txBody>
      </p:sp>
      <p:pic>
        <p:nvPicPr>
          <p:cNvPr id="2" name="Billede 1" descr="Skærmkli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378"/>
            <a:ext cx="9144000" cy="491124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Arkivfaglige ord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Proveniensprincippet: Myndighedens orden bevares</a:t>
            </a:r>
          </a:p>
          <a:p>
            <a:pPr eaLnBrk="1" hangingPunct="1"/>
            <a:r>
              <a:rPr lang="da-DK" altLang="da-DK"/>
              <a:t>Arkivskaber: Den, der skaber arkivet</a:t>
            </a:r>
          </a:p>
          <a:p>
            <a:pPr eaLnBrk="1" hangingPunct="1"/>
            <a:r>
              <a:rPr lang="da-DK" altLang="da-DK"/>
              <a:t>Arkivserie/titel: Det, arkivaliet kaldes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457200" y="1249363"/>
            <a:ext cx="8229600" cy="1143000"/>
          </a:xfrm>
        </p:spPr>
        <p:txBody>
          <a:bodyPr/>
          <a:lstStyle/>
          <a:p>
            <a:pPr eaLnBrk="1" hangingPunct="1"/>
            <a:r>
              <a:rPr lang="da-DK"/>
              <a:t>Og nu …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1249363" y="2574925"/>
            <a:ext cx="6562725" cy="17176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da-DK" dirty="0"/>
              <a:t>… er vi klar til at tale om plejebørn og fattigvæsen!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eaLnBrk="1" hangingPunct="1"/>
            <a:r>
              <a:rPr lang="da-DK" sz="4000" dirty="0"/>
              <a:t>Lad os begynde med det vigtigste:</a:t>
            </a:r>
            <a:br>
              <a:rPr lang="da-DK" sz="4000" dirty="0"/>
            </a:br>
            <a:r>
              <a:rPr lang="da-DK" sz="4000" dirty="0"/>
              <a:t>Hvor finder man arkivalierne?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03244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da-DK" dirty="0"/>
              <a:t>Rigsarkivet eller kommunearkiver</a:t>
            </a:r>
          </a:p>
          <a:p>
            <a:pPr eaLnBrk="1" hangingPunct="1">
              <a:lnSpc>
                <a:spcPct val="80000"/>
              </a:lnSpc>
            </a:pPr>
            <a:r>
              <a:rPr lang="da-DK" dirty="0"/>
              <a:t>Skal kende forsørgelses- eller opholdsstedet</a:t>
            </a:r>
          </a:p>
          <a:p>
            <a:pPr eaLnBrk="1" hangingPunct="1">
              <a:lnSpc>
                <a:spcPct val="80000"/>
              </a:lnSpc>
            </a:pPr>
            <a:r>
              <a:rPr lang="da-DK" dirty="0"/>
              <a:t>Slå derefter myndigheden op i Daisy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a-DK" dirty="0"/>
              <a:t>Købstæder: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Indtil 1868: Rådstue/magistrat (fattigkommissioner)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Efter 1869: Kommune</a:t>
            </a:r>
          </a:p>
          <a:p>
            <a:pPr eaLnBrk="1" hangingPunct="1">
              <a:lnSpc>
                <a:spcPct val="80000"/>
              </a:lnSpc>
            </a:pPr>
            <a:r>
              <a:rPr lang="da-DK" dirty="0"/>
              <a:t>Landsogne: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Indtil 1803: Sogn eller gods (især på Fyn)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1803-1867: Sogn eller kommune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Efter 1868: Kommune</a:t>
            </a:r>
          </a:p>
          <a:p>
            <a:pPr eaLnBrk="1" hangingPunct="1">
              <a:lnSpc>
                <a:spcPct val="80000"/>
              </a:lnSpc>
            </a:pPr>
            <a:r>
              <a:rPr lang="da-DK" dirty="0"/>
              <a:t>Kontrolmyndigheder: provstier, stiftsamter, amter, amtsråd m.fl.</a:t>
            </a:r>
          </a:p>
        </p:txBody>
      </p:sp>
    </p:spTree>
    <p:extLst>
      <p:ext uri="{BB962C8B-B14F-4D97-AF65-F5344CB8AC3E}">
        <p14:creationId xmlns:p14="http://schemas.microsoft.com/office/powerpoint/2010/main" val="76976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eaLnBrk="1" hangingPunct="1"/>
            <a:r>
              <a:rPr lang="da-DK" dirty="0"/>
              <a:t>Hvad hedder de vigtigste arkivalier?</a:t>
            </a:r>
          </a:p>
        </p:txBody>
      </p:sp>
      <p:sp>
        <p:nvSpPr>
          <p:cNvPr id="27650" name="Pladsholder til indhold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eaLnBrk="1" hangingPunct="1"/>
            <a:r>
              <a:rPr lang="da-DK" dirty="0"/>
              <a:t>Fattigprotokollen</a:t>
            </a:r>
          </a:p>
          <a:p>
            <a:pPr eaLnBrk="1" hangingPunct="1"/>
            <a:r>
              <a:rPr lang="da-DK" dirty="0"/>
              <a:t>Indført 1708 og indeholder de fattiges navne, opholdssteder, inddeling i klasser</a:t>
            </a:r>
          </a:p>
          <a:p>
            <a:pPr eaLnBrk="1" hangingPunct="1"/>
            <a:r>
              <a:rPr lang="da-DK" dirty="0"/>
              <a:t>Heri findes også fattigregnskaber og fattigplanen (plan for fattigforsørgelsen i sognet)</a:t>
            </a:r>
          </a:p>
          <a:p>
            <a:pPr eaLnBrk="1" hangingPunct="1"/>
            <a:r>
              <a:rPr lang="da-DK" dirty="0"/>
              <a:t>Korrespondance, kan indeholde breve, attester vedr. fattige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Gode søgeord</a:t>
            </a:r>
          </a:p>
        </p:txBody>
      </p:sp>
      <p:sp>
        <p:nvSpPr>
          <p:cNvPr id="28674" name="Pladsholder til indhold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/>
          <a:lstStyle/>
          <a:p>
            <a:pPr eaLnBrk="1" hangingPunct="1"/>
            <a:r>
              <a:rPr lang="da-DK"/>
              <a:t>Kan være meget forskel på, hvad arkivalier kaldes</a:t>
            </a:r>
          </a:p>
          <a:p>
            <a:pPr eaLnBrk="1" hangingPunct="1"/>
            <a:r>
              <a:rPr lang="da-DK"/>
              <a:t>Gode søgeord i Arkivserie-feltet er ”fattig”, ”alderdom”, ”plejebørn”, ”arbejdsløs” osv.</a:t>
            </a:r>
          </a:p>
          <a:p>
            <a:pPr eaLnBrk="1" hangingPunct="1"/>
            <a:r>
              <a:rPr lang="da-DK"/>
              <a:t>Kan også gemme sig under mere anonyme arkivalier som ”forhandlingsprotokol”</a:t>
            </a:r>
          </a:p>
          <a:p>
            <a:pPr eaLnBrk="1" hangingPunct="1"/>
            <a:r>
              <a:rPr lang="da-DK"/>
              <a:t>Ofte god idé blot at søge på det pågældende sogn/rådstue/kommune + periode og få en liste frem over alle arkivalier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OBS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Nogle arkivalier er scannet og findes i AO</a:t>
            </a:r>
          </a:p>
          <a:p>
            <a:r>
              <a:rPr lang="da-DK" dirty="0"/>
              <a:t>Se vejledningsvideo på </a:t>
            </a:r>
            <a:r>
              <a:rPr lang="da-DK" dirty="0">
                <a:hlinkClick r:id="rId2"/>
              </a:rPr>
              <a:t>www.genealogi.dk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6156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Fattigvæsenet gennem tiderne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39248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da-DK" dirty="0"/>
              <a:t>-1536: Kunne få hjælp hos familien, klostre, lav (gilder)</a:t>
            </a:r>
          </a:p>
          <a:p>
            <a:pPr eaLnBrk="1" hangingPunct="1">
              <a:lnSpc>
                <a:spcPct val="90000"/>
              </a:lnSpc>
            </a:pPr>
            <a:r>
              <a:rPr lang="da-DK" dirty="0"/>
              <a:t>1536-1708: Fattigforsorg er statens ansvar, fattige er stort set overladt til sig selv (dog findes der fortsat gilder og privat fattigforsorg som fx hospitaler)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eaLnBrk="1" hangingPunct="1"/>
            <a:r>
              <a:rPr lang="da-DK" sz="2000" dirty="0"/>
              <a:t>Eksempel på privat fattighjælp: Herlufmagle-Tybjerg Pastorat: Fattigvæsenssager 1624-1875, pk. C2.11 (Claus </a:t>
            </a:r>
            <a:r>
              <a:rPr lang="da-DK" sz="2000" dirty="0" err="1"/>
              <a:t>Daas</a:t>
            </a:r>
            <a:r>
              <a:rPr lang="da-DK" sz="2000" dirty="0"/>
              <a:t> fundats på 500 rd. hvoraf renten skal ydes til 15 husarme i Herlufmagle, 1624)</a:t>
            </a:r>
          </a:p>
        </p:txBody>
      </p:sp>
      <p:pic>
        <p:nvPicPr>
          <p:cNvPr id="30722" name="Picture 6" descr="Herlufmagle pastorat fundats 1624 privat fattighjæl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2018258"/>
            <a:ext cx="8518525" cy="32829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900"/>
          </a:xfrm>
        </p:spPr>
        <p:txBody>
          <a:bodyPr/>
          <a:lstStyle/>
          <a:p>
            <a:pPr eaLnBrk="1" hangingPunct="1"/>
            <a:r>
              <a:rPr lang="da-DK" dirty="0"/>
              <a:t>Hvad kan vi nå?</a:t>
            </a:r>
          </a:p>
        </p:txBody>
      </p:sp>
      <p:sp>
        <p:nvSpPr>
          <p:cNvPr id="15362" name="Pladsholder til indhold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688632"/>
          </a:xfrm>
        </p:spPr>
        <p:txBody>
          <a:bodyPr/>
          <a:lstStyle/>
          <a:p>
            <a:pPr eaLnBrk="1" hangingPunct="1"/>
            <a:r>
              <a:rPr lang="da-DK" dirty="0"/>
              <a:t>Lidt generelt om arkivalier og Daisy</a:t>
            </a:r>
          </a:p>
          <a:p>
            <a:pPr eaLnBrk="1" hangingPunct="1"/>
            <a:r>
              <a:rPr lang="da-DK" dirty="0"/>
              <a:t>Fattigvæsenet gennem tiderne</a:t>
            </a:r>
          </a:p>
          <a:p>
            <a:pPr eaLnBrk="1" hangingPunct="1"/>
            <a:r>
              <a:rPr lang="da-DK" dirty="0"/>
              <a:t>Betegnelser og klasser</a:t>
            </a:r>
          </a:p>
          <a:p>
            <a:pPr eaLnBrk="1" hangingPunct="1"/>
            <a:r>
              <a:rPr lang="da-DK" dirty="0"/>
              <a:t>Fattighuse og fattiggårde</a:t>
            </a:r>
          </a:p>
          <a:p>
            <a:pPr eaLnBrk="1" hangingPunct="1"/>
            <a:r>
              <a:rPr lang="da-DK" dirty="0"/>
              <a:t>Forsørgelsessted</a:t>
            </a:r>
          </a:p>
          <a:p>
            <a:pPr eaLnBrk="1" hangingPunct="1"/>
            <a:r>
              <a:rPr lang="da-DK" dirty="0"/>
              <a:t>Tab af rettigheder</a:t>
            </a:r>
          </a:p>
          <a:p>
            <a:pPr eaLnBrk="1" hangingPunct="1"/>
            <a:r>
              <a:rPr lang="da-DK" dirty="0"/>
              <a:t>Aldersforsorg, sygeforsorg, arbejdsløse, fremmede</a:t>
            </a:r>
          </a:p>
          <a:p>
            <a:pPr eaLnBrk="1" hangingPunct="1"/>
            <a:r>
              <a:rPr lang="da-DK" dirty="0"/>
              <a:t>Plejebørn og fattige børn </a:t>
            </a:r>
          </a:p>
          <a:p>
            <a:pPr eaLnBrk="1" hangingPunct="1"/>
            <a:r>
              <a:rPr lang="da-DK" dirty="0"/>
              <a:t>Københavns fattigvæsen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”Først </a:t>
            </a:r>
            <a:r>
              <a:rPr lang="da-DK" dirty="0" err="1"/>
              <a:t>schall</a:t>
            </a:r>
            <a:r>
              <a:rPr lang="da-DK" dirty="0"/>
              <a:t> Altid </a:t>
            </a:r>
            <a:r>
              <a:rPr lang="da-DK" dirty="0" err="1"/>
              <a:t>holdis</a:t>
            </a:r>
            <a:r>
              <a:rPr lang="da-DK" dirty="0"/>
              <a:t> en </a:t>
            </a:r>
            <a:r>
              <a:rPr lang="da-DK" dirty="0" err="1"/>
              <a:t>richtig</a:t>
            </a:r>
            <a:r>
              <a:rPr lang="da-DK" dirty="0"/>
              <a:t> Fortegnelse </a:t>
            </a:r>
            <a:r>
              <a:rPr lang="da-DK" dirty="0" err="1"/>
              <a:t>paa</a:t>
            </a:r>
            <a:r>
              <a:rPr lang="da-DK" dirty="0"/>
              <a:t> </a:t>
            </a:r>
            <a:r>
              <a:rPr lang="da-DK" dirty="0" err="1"/>
              <a:t>Fembten</a:t>
            </a:r>
            <a:r>
              <a:rPr lang="da-DK" dirty="0"/>
              <a:t> Visse </a:t>
            </a:r>
            <a:r>
              <a:rPr lang="da-DK" dirty="0" err="1"/>
              <a:t>Allmese</a:t>
            </a:r>
            <a:r>
              <a:rPr lang="da-DK" dirty="0"/>
              <a:t> </a:t>
            </a:r>
            <a:r>
              <a:rPr lang="da-DK" dirty="0" err="1"/>
              <a:t>hoffder</a:t>
            </a:r>
            <a:r>
              <a:rPr lang="da-DK" dirty="0"/>
              <a:t> Aff die Fattigste </a:t>
            </a:r>
            <a:r>
              <a:rPr lang="da-DK" dirty="0" err="1"/>
              <a:t>herudi</a:t>
            </a:r>
            <a:r>
              <a:rPr lang="da-DK" dirty="0"/>
              <a:t> </a:t>
            </a:r>
            <a:r>
              <a:rPr lang="da-DK" dirty="0" err="1"/>
              <a:t>Hellemagle</a:t>
            </a:r>
            <a:r>
              <a:rPr lang="da-DK" dirty="0"/>
              <a:t> </a:t>
            </a:r>
            <a:r>
              <a:rPr lang="da-DK" dirty="0" err="1"/>
              <a:t>sogen</a:t>
            </a:r>
            <a:r>
              <a:rPr lang="da-DK" dirty="0"/>
              <a:t> och ingen </a:t>
            </a:r>
            <a:r>
              <a:rPr lang="da-DK" dirty="0" err="1"/>
              <a:t>Andenstedtz</a:t>
            </a:r>
            <a:r>
              <a:rPr lang="da-DK" dirty="0"/>
              <a:t>, </a:t>
            </a:r>
            <a:r>
              <a:rPr lang="da-DK" dirty="0" err="1"/>
              <a:t>saa</a:t>
            </a:r>
            <a:r>
              <a:rPr lang="da-DK" dirty="0"/>
              <a:t> Ad </a:t>
            </a:r>
            <a:r>
              <a:rPr lang="da-DK" dirty="0" err="1"/>
              <a:t>naar</a:t>
            </a:r>
            <a:r>
              <a:rPr lang="da-DK" dirty="0"/>
              <a:t> </a:t>
            </a:r>
            <a:r>
              <a:rPr lang="da-DK" dirty="0" err="1"/>
              <a:t>Een</a:t>
            </a:r>
            <a:r>
              <a:rPr lang="da-DK" dirty="0"/>
              <a:t> </a:t>
            </a:r>
            <a:r>
              <a:rPr lang="da-DK" dirty="0" err="1"/>
              <a:t>weed</a:t>
            </a:r>
            <a:r>
              <a:rPr lang="da-DK" dirty="0"/>
              <a:t> Døden </a:t>
            </a:r>
            <a:r>
              <a:rPr lang="da-DK" dirty="0" err="1"/>
              <a:t>Affgaar</a:t>
            </a:r>
            <a:r>
              <a:rPr lang="da-DK" dirty="0"/>
              <a:t> eller for Andris, da </a:t>
            </a:r>
            <a:r>
              <a:rPr lang="da-DK" dirty="0" err="1"/>
              <a:t>schall</a:t>
            </a:r>
            <a:r>
              <a:rPr lang="da-DK" dirty="0"/>
              <a:t> </a:t>
            </a:r>
            <a:r>
              <a:rPr lang="da-DK" dirty="0" err="1"/>
              <a:t>strax</a:t>
            </a:r>
            <a:r>
              <a:rPr lang="da-DK" dirty="0"/>
              <a:t> en Anden </a:t>
            </a:r>
            <a:r>
              <a:rPr lang="da-DK" dirty="0" err="1"/>
              <a:t>nottørfftig</a:t>
            </a:r>
            <a:r>
              <a:rPr lang="da-DK" dirty="0"/>
              <a:t> </a:t>
            </a:r>
            <a:r>
              <a:rPr lang="da-DK" dirty="0" err="1"/>
              <a:t>forandris</a:t>
            </a:r>
            <a:r>
              <a:rPr lang="da-DK" dirty="0"/>
              <a:t>, som sig </a:t>
            </a:r>
            <a:r>
              <a:rPr lang="da-DK" dirty="0" err="1"/>
              <a:t>erlig</a:t>
            </a:r>
            <a:r>
              <a:rPr lang="da-DK" dirty="0"/>
              <a:t> och </a:t>
            </a:r>
            <a:r>
              <a:rPr lang="da-DK" dirty="0" err="1"/>
              <a:t>Vell</a:t>
            </a:r>
            <a:r>
              <a:rPr lang="da-DK" dirty="0"/>
              <a:t> </a:t>
            </a:r>
            <a:r>
              <a:rPr lang="da-DK" dirty="0" err="1"/>
              <a:t>haffuer</a:t>
            </a:r>
            <a:r>
              <a:rPr lang="da-DK" dirty="0"/>
              <a:t> Anstillet och udi den Affdødis eller for </a:t>
            </a:r>
            <a:r>
              <a:rPr lang="da-DK" dirty="0" err="1"/>
              <a:t>Andredt</a:t>
            </a:r>
            <a:r>
              <a:rPr lang="da-DK" dirty="0"/>
              <a:t> sted </a:t>
            </a:r>
            <a:r>
              <a:rPr lang="da-DK" dirty="0" err="1"/>
              <a:t>kand</a:t>
            </a:r>
            <a:r>
              <a:rPr lang="da-DK" dirty="0"/>
              <a:t> Antegnes […]”</a:t>
            </a:r>
          </a:p>
        </p:txBody>
      </p:sp>
    </p:spTree>
    <p:extLst>
      <p:ext uri="{BB962C8B-B14F-4D97-AF65-F5344CB8AC3E}">
        <p14:creationId xmlns:p14="http://schemas.microsoft.com/office/powerpoint/2010/main" val="819226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Egentlige fattiglove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dirty="0"/>
              <a:t>1708: Den første fattiglov (fødevarer, penge til husleje, tøj og brændsel, baseret på frivillige bidrag)</a:t>
            </a:r>
          </a:p>
          <a:p>
            <a:pPr eaLnBrk="1" hangingPunct="1">
              <a:lnSpc>
                <a:spcPct val="90000"/>
              </a:lnSpc>
            </a:pPr>
            <a:r>
              <a:rPr lang="da-DK" dirty="0"/>
              <a:t>1732: Udlevering af fødevarer kan afløses af omgangsforsørgelse</a:t>
            </a:r>
          </a:p>
          <a:p>
            <a:pPr eaLnBrk="1" hangingPunct="1">
              <a:lnSpc>
                <a:spcPct val="90000"/>
              </a:lnSpc>
            </a:pPr>
            <a:r>
              <a:rPr lang="da-DK" dirty="0"/>
              <a:t>1803: Regulær tvungen fattigskat, mere kontrol med byerne og sognenes forpligtelser</a:t>
            </a:r>
          </a:p>
        </p:txBody>
      </p:sp>
    </p:spTree>
    <p:extLst>
      <p:ext uri="{BB962C8B-B14F-4D97-AF65-F5344CB8AC3E}">
        <p14:creationId xmlns:p14="http://schemas.microsoft.com/office/powerpoint/2010/main" val="259787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hangingPunct="1"/>
            <a:r>
              <a:rPr lang="da-DK" sz="2000"/>
              <a:t>Eksempel på bidrag: Nakskov Rådstue: Fattigprotokol 1708-1753, pk. N-2 (1709)</a:t>
            </a:r>
          </a:p>
        </p:txBody>
      </p:sp>
      <p:pic>
        <p:nvPicPr>
          <p:cNvPr id="31746" name="Picture 6" descr="nakskov fattigprotokol 1709 bidragsydere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196975"/>
            <a:ext cx="7273925" cy="5414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7" descr="nakskov fattigprotokol 1709 bidragsydere_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71488" y="530225"/>
            <a:ext cx="8201025" cy="585152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dirty="0"/>
              <a:t>Ret til hjælp</a:t>
            </a:r>
          </a:p>
        </p:txBody>
      </p:sp>
      <p:sp>
        <p:nvSpPr>
          <p:cNvPr id="33794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dirty="0"/>
              <a:t>1849: Alle, der ikke kan forsørge sig selv, har ret til hjælp</a:t>
            </a:r>
          </a:p>
          <a:p>
            <a:pPr eaLnBrk="1" hangingPunct="1">
              <a:lnSpc>
                <a:spcPct val="90000"/>
              </a:lnSpc>
            </a:pPr>
            <a:r>
              <a:rPr lang="da-DK" dirty="0"/>
              <a:t>1891: Omgangsforsørgelse afskaffes. Mere specifik lovgivning kommer til, og fattigloven kommer efterhånden kun til at dække dem, der ikke kan få hjælp iht. anden lovgivning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Aldersforsorg (1891 ff.)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Sygeforsorg (1892 ff.)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Arbejdsløse (1907 ff.)</a:t>
            </a:r>
          </a:p>
          <a:p>
            <a:pPr eaLnBrk="1" hangingPunct="1">
              <a:lnSpc>
                <a:spcPct val="90000"/>
              </a:lnSpc>
            </a:pPr>
            <a:endParaRPr lang="da-DK" sz="27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dirty="0"/>
              <a:t>Den moderne velfærdsstat</a:t>
            </a:r>
          </a:p>
        </p:txBody>
      </p:sp>
      <p:sp>
        <p:nvSpPr>
          <p:cNvPr id="348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dirty="0"/>
              <a:t>1933: Uoverskuelig lovgivning fører til 4 hovedlove: </a:t>
            </a:r>
          </a:p>
          <a:p>
            <a:pPr lvl="1" eaLnBrk="1" hangingPunct="1">
              <a:lnSpc>
                <a:spcPct val="90000"/>
              </a:lnSpc>
            </a:pPr>
            <a:r>
              <a:rPr lang="da-DK" sz="3200" dirty="0"/>
              <a:t>1. Folkeforsikringsloven (sygeforsikring, alders- og invaliderente)</a:t>
            </a:r>
          </a:p>
          <a:p>
            <a:pPr lvl="1" eaLnBrk="1" hangingPunct="1">
              <a:lnSpc>
                <a:spcPct val="90000"/>
              </a:lnSpc>
            </a:pPr>
            <a:r>
              <a:rPr lang="da-DK" sz="3200" dirty="0"/>
              <a:t>2. Ulykkesforsikringsloven</a:t>
            </a:r>
          </a:p>
          <a:p>
            <a:pPr lvl="1" eaLnBrk="1" hangingPunct="1">
              <a:lnSpc>
                <a:spcPct val="90000"/>
              </a:lnSpc>
            </a:pPr>
            <a:r>
              <a:rPr lang="da-DK" sz="3200" dirty="0"/>
              <a:t>3. Lov om arbejdshenvisning og arbejdsløshedsforsikring (arbejdsløse)</a:t>
            </a:r>
          </a:p>
          <a:p>
            <a:pPr lvl="1" eaLnBrk="1" hangingPunct="1">
              <a:lnSpc>
                <a:spcPct val="90000"/>
              </a:lnSpc>
            </a:pPr>
            <a:r>
              <a:rPr lang="da-DK" sz="3200" dirty="0"/>
              <a:t>4. Lov om offentlig forsorg (fattige)</a:t>
            </a:r>
          </a:p>
          <a:p>
            <a:pPr eaLnBrk="1" hangingPunct="1"/>
            <a:endParaRPr lang="da-DK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Værdigt/uværdigt trængende</a:t>
            </a:r>
          </a:p>
        </p:txBody>
      </p:sp>
      <p:sp>
        <p:nvSpPr>
          <p:cNvPr id="35842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dirty="0"/>
              <a:t>Værdigt trængende: Uarbejdsdygtig pga. alder, sygdom og invaliditet, samt forældreløse børn</a:t>
            </a:r>
          </a:p>
          <a:p>
            <a:pPr eaLnBrk="1" hangingPunct="1"/>
            <a:r>
              <a:rPr lang="da-DK" dirty="0"/>
              <a:t>Uværdigt trængende: Personer i den arbejdsdygtige alder, som burde kunne klare sig selv (løsgængere, landstrygere, prostituerede, arbejdssky individer, soldaterenker med små børn, enlige mødre med uægte børn)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da-DK"/>
              <a:t>Værdigt trængende</a:t>
            </a:r>
          </a:p>
        </p:txBody>
      </p:sp>
      <p:sp>
        <p:nvSpPr>
          <p:cNvPr id="36866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dirty="0"/>
              <a:t>Fik tiggertegn, der gav tilladelse til at tigge i en bestemt periode og område (fx sogn eller herred)</a:t>
            </a:r>
          </a:p>
          <a:p>
            <a:pPr eaLnBrk="1" hangingPunct="1"/>
            <a:r>
              <a:rPr lang="da-DK" dirty="0"/>
              <a:t>Inddelt i 3 klasser:</a:t>
            </a:r>
          </a:p>
          <a:p>
            <a:pPr lvl="1" eaLnBrk="1" hangingPunct="1"/>
            <a:r>
              <a:rPr lang="da-DK" dirty="0"/>
              <a:t>1. De blinde, sengeliggende, vanføre, gamle</a:t>
            </a:r>
          </a:p>
          <a:p>
            <a:pPr lvl="1" eaLnBrk="1" hangingPunct="1"/>
            <a:r>
              <a:rPr lang="da-DK" dirty="0"/>
              <a:t>2. Små forældreløse børn, der ikke havde familie</a:t>
            </a:r>
          </a:p>
          <a:p>
            <a:pPr lvl="1" eaLnBrk="1" hangingPunct="1"/>
            <a:r>
              <a:rPr lang="da-DK" dirty="0"/>
              <a:t>3. Husarme, der pga. dårligt helbred, mange børn o.l. ikke kunne tjene nok til livets ophold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da-DK" sz="1800"/>
              <a:t>Eksempler på klasser: Nakskov Rådstue: Fattigprotokol 1708-1753, pk. N-2 (1738)</a:t>
            </a:r>
          </a:p>
        </p:txBody>
      </p:sp>
      <p:pic>
        <p:nvPicPr>
          <p:cNvPr id="37890" name="Picture 7" descr="nakskov fattigprotokol 1738 klasser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981075"/>
            <a:ext cx="7343775" cy="549751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”Anno 1738 d</a:t>
            </a:r>
            <a:r>
              <a:rPr lang="da-DK" i="1" dirty="0"/>
              <a:t>en</a:t>
            </a:r>
            <a:r>
              <a:rPr lang="da-DK" dirty="0"/>
              <a:t> 10de </a:t>
            </a:r>
            <a:r>
              <a:rPr lang="da-DK" dirty="0" err="1"/>
              <a:t>October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Var Sogne Præsten </a:t>
            </a:r>
            <a:r>
              <a:rPr lang="da-DK" dirty="0" err="1"/>
              <a:t>velærwerdige</a:t>
            </a:r>
            <a:r>
              <a:rPr lang="da-DK" dirty="0"/>
              <a:t> </a:t>
            </a:r>
            <a:r>
              <a:rPr lang="da-DK" dirty="0" err="1"/>
              <a:t>H</a:t>
            </a:r>
            <a:r>
              <a:rPr lang="da-DK" i="1" dirty="0" err="1"/>
              <a:t>øjt</a:t>
            </a:r>
            <a:r>
              <a:rPr lang="da-DK" dirty="0" err="1"/>
              <a:t>Er</a:t>
            </a:r>
            <a:r>
              <a:rPr lang="da-DK" i="1" dirty="0" err="1"/>
              <a:t>ede</a:t>
            </a:r>
            <a:r>
              <a:rPr lang="da-DK" dirty="0"/>
              <a:t> Jacob </a:t>
            </a:r>
            <a:r>
              <a:rPr lang="da-DK" dirty="0" err="1"/>
              <a:t>Ullitz</a:t>
            </a:r>
            <a:r>
              <a:rPr lang="da-DK" dirty="0"/>
              <a:t>, </a:t>
            </a:r>
            <a:r>
              <a:rPr lang="da-DK" dirty="0" err="1"/>
              <a:t>Tilligemæde</a:t>
            </a:r>
            <a:r>
              <a:rPr lang="da-DK" dirty="0"/>
              <a:t> Magistratens </a:t>
            </a:r>
            <a:r>
              <a:rPr lang="da-DK" dirty="0" err="1"/>
              <a:t>Saa</a:t>
            </a:r>
            <a:r>
              <a:rPr lang="da-DK" dirty="0"/>
              <a:t> </a:t>
            </a:r>
            <a:r>
              <a:rPr lang="da-DK" dirty="0" err="1"/>
              <a:t>velsom</a:t>
            </a:r>
            <a:r>
              <a:rPr lang="da-DK" dirty="0"/>
              <a:t> 6 Der Til </a:t>
            </a:r>
            <a:r>
              <a:rPr lang="da-DK" dirty="0" err="1"/>
              <a:t>udwaldt</a:t>
            </a:r>
            <a:r>
              <a:rPr lang="da-DK" dirty="0"/>
              <a:t> Borgere </a:t>
            </a:r>
            <a:r>
              <a:rPr lang="da-DK" dirty="0" err="1"/>
              <a:t>haar</a:t>
            </a:r>
            <a:r>
              <a:rPr lang="da-DK" dirty="0"/>
              <a:t> samlede </a:t>
            </a:r>
            <a:r>
              <a:rPr lang="da-DK" dirty="0" err="1"/>
              <a:t>paa</a:t>
            </a:r>
            <a:r>
              <a:rPr lang="da-DK" dirty="0"/>
              <a:t> Raadstuen at </a:t>
            </a:r>
            <a:r>
              <a:rPr lang="da-DK" dirty="0" err="1"/>
              <a:t>Forfalte</a:t>
            </a:r>
            <a:r>
              <a:rPr lang="da-DK" dirty="0"/>
              <a:t> </a:t>
            </a:r>
            <a:r>
              <a:rPr lang="da-DK" dirty="0" err="1"/>
              <a:t>een</a:t>
            </a:r>
            <a:r>
              <a:rPr lang="da-DK" dirty="0"/>
              <a:t> Nye Deling og </a:t>
            </a:r>
            <a:r>
              <a:rPr lang="da-DK" dirty="0" err="1"/>
              <a:t>Classeficering</a:t>
            </a:r>
            <a:r>
              <a:rPr lang="da-DK" dirty="0"/>
              <a:t> </a:t>
            </a:r>
            <a:r>
              <a:rPr lang="da-DK" dirty="0" err="1"/>
              <a:t>paa</a:t>
            </a:r>
            <a:r>
              <a:rPr lang="da-DK" dirty="0"/>
              <a:t> de fattiges Tal. Som kan </a:t>
            </a:r>
            <a:r>
              <a:rPr lang="da-DK" dirty="0" err="1"/>
              <a:t>ansees</a:t>
            </a:r>
            <a:r>
              <a:rPr lang="da-DK" dirty="0"/>
              <a:t> at være </a:t>
            </a:r>
            <a:r>
              <a:rPr lang="da-DK" dirty="0" err="1"/>
              <a:t>Nødlieende</a:t>
            </a:r>
            <a:r>
              <a:rPr lang="da-DK" dirty="0"/>
              <a:t> til at </a:t>
            </a:r>
            <a:r>
              <a:rPr lang="da-DK" dirty="0" err="1"/>
              <a:t>oppebærge</a:t>
            </a:r>
            <a:r>
              <a:rPr lang="da-DK" dirty="0"/>
              <a:t> </a:t>
            </a:r>
            <a:r>
              <a:rPr lang="da-DK" dirty="0" err="1"/>
              <a:t>almise</a:t>
            </a:r>
            <a:r>
              <a:rPr lang="da-DK" dirty="0"/>
              <a:t> af den </a:t>
            </a:r>
            <a:r>
              <a:rPr lang="da-DK" dirty="0" err="1"/>
              <a:t>Pubpligers</a:t>
            </a:r>
            <a:r>
              <a:rPr lang="da-DK" dirty="0"/>
              <a:t> fattige </a:t>
            </a:r>
            <a:r>
              <a:rPr lang="da-DK" dirty="0" err="1"/>
              <a:t>Casse</a:t>
            </a:r>
            <a:r>
              <a:rPr lang="da-DK" dirty="0"/>
              <a:t> Ugentlige </a:t>
            </a:r>
            <a:r>
              <a:rPr lang="da-DK" dirty="0" err="1"/>
              <a:t>udehling</a:t>
            </a:r>
            <a:r>
              <a:rPr lang="da-DK" dirty="0"/>
              <a:t> for </a:t>
            </a:r>
            <a:r>
              <a:rPr lang="da-DK" dirty="0" err="1"/>
              <a:t>anstehende</a:t>
            </a:r>
            <a:r>
              <a:rPr lang="da-DK" dirty="0"/>
              <a:t> </a:t>
            </a:r>
            <a:r>
              <a:rPr lang="da-DK" dirty="0" err="1"/>
              <a:t>Aar</a:t>
            </a:r>
            <a:r>
              <a:rPr lang="da-DK" dirty="0"/>
              <a:t> 1739. </a:t>
            </a:r>
            <a:r>
              <a:rPr lang="da-DK" dirty="0" err="1"/>
              <a:t>Saaledes</a:t>
            </a:r>
            <a:r>
              <a:rPr lang="da-DK" dirty="0"/>
              <a:t> […]”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64553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23888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/>
              <a:t>Hvordan du finder det rigtige arkivalie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2338388"/>
            <a:ext cx="7772400" cy="4114800"/>
          </a:xfrm>
        </p:spPr>
        <p:txBody>
          <a:bodyPr/>
          <a:lstStyle/>
          <a:p>
            <a:pPr eaLnBrk="1" hangingPunct="1"/>
            <a:r>
              <a:rPr lang="da-DK" altLang="da-DK"/>
              <a:t>Vigtigt, før du søger i Daisy!</a:t>
            </a:r>
          </a:p>
          <a:p>
            <a:pPr eaLnBrk="1" hangingPunct="1"/>
            <a:r>
              <a:rPr lang="da-DK" altLang="da-DK"/>
              <a:t>Slægtsforskerbøger, internettet</a:t>
            </a:r>
          </a:p>
          <a:p>
            <a:pPr eaLnBrk="1" hangingPunct="1"/>
            <a:r>
              <a:rPr lang="da-DK" altLang="da-DK"/>
              <a:t>Skal have en idé om, hvad du vil finde</a:t>
            </a:r>
          </a:p>
          <a:p>
            <a:pPr eaLnBrk="1" hangingPunct="1"/>
            <a:r>
              <a:rPr lang="da-DK" altLang="da-DK"/>
              <a:t>Læs om det (grundighed sparer dig på længere sigt!)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Eksempel: Nylarsker Sogn: Fattigkommissionens forhandlingsprotokol, 1815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6" y="2204864"/>
            <a:ext cx="8842694" cy="4320480"/>
          </a:xfrm>
        </p:spPr>
      </p:pic>
    </p:spTree>
    <p:extLst>
      <p:ext uri="{BB962C8B-B14F-4D97-AF65-F5344CB8AC3E}">
        <p14:creationId xmlns:p14="http://schemas.microsoft.com/office/powerpoint/2010/main" val="1962692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658961" cy="5328592"/>
          </a:xfrm>
        </p:spPr>
      </p:pic>
    </p:spTree>
    <p:extLst>
      <p:ext uri="{BB962C8B-B14F-4D97-AF65-F5344CB8AC3E}">
        <p14:creationId xmlns:p14="http://schemas.microsoft.com/office/powerpoint/2010/main" val="2735758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815750" cy="5328592"/>
          </a:xfrm>
        </p:spPr>
      </p:pic>
    </p:spTree>
    <p:extLst>
      <p:ext uri="{BB962C8B-B14F-4D97-AF65-F5344CB8AC3E}">
        <p14:creationId xmlns:p14="http://schemas.microsoft.com/office/powerpoint/2010/main" val="2708650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Uværdigt trængende</a:t>
            </a:r>
          </a:p>
        </p:txBody>
      </p:sp>
      <p:sp>
        <p:nvSpPr>
          <p:cNvPr id="39938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 dirty="0"/>
              <a:t>Stodderkongen (der var værdigt trængende) skulle jage uværdigt trængende bort</a:t>
            </a:r>
          </a:p>
          <a:p>
            <a:pPr eaLnBrk="1" hangingPunct="1"/>
            <a:r>
              <a:rPr lang="da-DK" dirty="0"/>
              <a:t>Blev uværdigt trængende fanget i købstæderne, blev de pisket i fuld offentlighed og derefter jaget ud af byen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725488"/>
          </a:xfrm>
        </p:spPr>
        <p:txBody>
          <a:bodyPr/>
          <a:lstStyle/>
          <a:p>
            <a:pPr eaLnBrk="1" hangingPunct="1"/>
            <a:r>
              <a:rPr lang="da-DK" sz="2000"/>
              <a:t>Eksempel på vurdering af værdigt/uværdigt trængende: Nakskov Rådstue: Fattigregnskaber 1721-1768, pk. N-4</a:t>
            </a:r>
          </a:p>
        </p:txBody>
      </p:sp>
      <p:pic>
        <p:nvPicPr>
          <p:cNvPr id="40962" name="Picture 6" descr="nakskov fattigregnskaber midt 1700-talle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2625" y="731838"/>
            <a:ext cx="7777163" cy="59563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6048672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”Da Vi […] haver erfaret, at der imellem dem, som Byens fattiges </a:t>
            </a:r>
            <a:r>
              <a:rPr lang="da-DK" dirty="0" err="1"/>
              <a:t>Inspecteurer</a:t>
            </a:r>
            <a:r>
              <a:rPr lang="da-DK" dirty="0"/>
              <a:t> skal være forefalden en </a:t>
            </a:r>
            <a:r>
              <a:rPr lang="da-DK" dirty="0" err="1"/>
              <a:t>Striidighed</a:t>
            </a:r>
            <a:r>
              <a:rPr lang="da-DK" dirty="0"/>
              <a:t> om et fattig </a:t>
            </a:r>
            <a:r>
              <a:rPr lang="da-DK" dirty="0" err="1"/>
              <a:t>qvinde</a:t>
            </a:r>
            <a:r>
              <a:rPr lang="da-DK" dirty="0"/>
              <a:t>-menniske, navnl</a:t>
            </a:r>
            <a:r>
              <a:rPr lang="da-DK" i="1" dirty="0"/>
              <a:t>ig</a:t>
            </a:r>
            <a:r>
              <a:rPr lang="da-DK" dirty="0"/>
              <a:t> Johanne Hans Datter at indlægge i Byens Fattiges Huus, i det </a:t>
            </a:r>
            <a:r>
              <a:rPr lang="da-DK" dirty="0" err="1"/>
              <a:t>Sogne-præsten</a:t>
            </a:r>
            <a:r>
              <a:rPr lang="da-DK" dirty="0"/>
              <a:t> og Borgemester </a:t>
            </a:r>
            <a:r>
              <a:rPr lang="da-DK" dirty="0" err="1"/>
              <a:t>Kiølle</a:t>
            </a:r>
            <a:r>
              <a:rPr lang="da-DK" dirty="0"/>
              <a:t> har foranstaltet bem</a:t>
            </a:r>
            <a:r>
              <a:rPr lang="da-DK" i="1" dirty="0"/>
              <a:t>eld</a:t>
            </a:r>
            <a:r>
              <a:rPr lang="da-DK" dirty="0"/>
              <a:t>te fattige Menniske at antages, Men de 2de Vice-</a:t>
            </a:r>
            <a:r>
              <a:rPr lang="da-DK" dirty="0" err="1"/>
              <a:t>Borgemestere</a:t>
            </a:r>
            <a:r>
              <a:rPr lang="da-DK" dirty="0"/>
              <a:t> og Raadmænd opponerer sig der imod, foregivende, at bem</a:t>
            </a:r>
            <a:r>
              <a:rPr lang="da-DK" i="1" dirty="0"/>
              <a:t>eld</a:t>
            </a:r>
            <a:r>
              <a:rPr lang="da-DK" dirty="0"/>
              <a:t>te </a:t>
            </a:r>
            <a:r>
              <a:rPr lang="da-DK" dirty="0" err="1"/>
              <a:t>Qvinde</a:t>
            </a:r>
            <a:r>
              <a:rPr lang="da-DK" dirty="0"/>
              <a:t> skulde </a:t>
            </a:r>
            <a:r>
              <a:rPr lang="da-DK" dirty="0" err="1"/>
              <a:t>deels</a:t>
            </a:r>
            <a:r>
              <a:rPr lang="da-DK" dirty="0"/>
              <a:t> være byen </a:t>
            </a:r>
            <a:r>
              <a:rPr lang="da-DK" dirty="0" err="1"/>
              <a:t>u-vedkommende</a:t>
            </a:r>
            <a:r>
              <a:rPr lang="da-DK" dirty="0"/>
              <a:t>, </a:t>
            </a:r>
            <a:r>
              <a:rPr lang="da-DK" dirty="0" err="1"/>
              <a:t>deels</a:t>
            </a:r>
            <a:r>
              <a:rPr lang="da-DK" dirty="0"/>
              <a:t>, at hun ikke skulde være </a:t>
            </a:r>
            <a:r>
              <a:rPr lang="da-DK" dirty="0" err="1"/>
              <a:t>saa</a:t>
            </a:r>
            <a:r>
              <a:rPr lang="da-DK" dirty="0"/>
              <a:t> nødlidende, at der jo fandtes andre af Byens egne fattige, som vare </a:t>
            </a:r>
            <a:r>
              <a:rPr lang="da-DK" dirty="0" err="1"/>
              <a:t>meere</a:t>
            </a:r>
            <a:r>
              <a:rPr lang="da-DK" dirty="0"/>
              <a:t> trængende […]”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66047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da-DK" sz="3600" dirty="0"/>
              <a:t>Eksempel: Gladsaxe Pastorat, fattigkommissionens forhandlingsprotokoller 1802-1835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7488832" cy="4817872"/>
          </a:xfrm>
        </p:spPr>
      </p:pic>
    </p:spTree>
    <p:extLst>
      <p:ext uri="{BB962C8B-B14F-4D97-AF65-F5344CB8AC3E}">
        <p14:creationId xmlns:p14="http://schemas.microsoft.com/office/powerpoint/2010/main" val="3861592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7200800" cy="8007529"/>
          </a:xfrm>
        </p:spPr>
      </p:pic>
    </p:spTree>
    <p:extLst>
      <p:ext uri="{BB962C8B-B14F-4D97-AF65-F5344CB8AC3E}">
        <p14:creationId xmlns:p14="http://schemas.microsoft.com/office/powerpoint/2010/main" val="1766675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da-DK" sz="3600" dirty="0"/>
              <a:t>Eksempel på omgangsforsørgelse s.st. 1820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07760"/>
            <a:ext cx="7632848" cy="6757744"/>
          </a:xfrm>
        </p:spPr>
      </p:pic>
    </p:spTree>
    <p:extLst>
      <p:ext uri="{BB962C8B-B14F-4D97-AF65-F5344CB8AC3E}">
        <p14:creationId xmlns:p14="http://schemas.microsoft.com/office/powerpoint/2010/main" val="1182277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da-DK" dirty="0"/>
              <a:t>Fattighuse og fattiggårde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da-DK" dirty="0"/>
              <a:t>1643: Hvert sogn skal indrette et fattighus</a:t>
            </a:r>
          </a:p>
          <a:p>
            <a:r>
              <a:rPr lang="da-DK" dirty="0"/>
              <a:t>1800-tallet: Oprettelse af fattiggårde, hvor der også skulle arbejdes</a:t>
            </a:r>
          </a:p>
          <a:p>
            <a:r>
              <a:rPr lang="da-DK" dirty="0"/>
              <a:t>Arkivalier findes: Rådstuer/købstadskommuner (købstæder), sogne/sogneråd (landsogne)</a:t>
            </a:r>
          </a:p>
          <a:p>
            <a:r>
              <a:rPr lang="da-DK" dirty="0"/>
              <a:t>Oprettelse, ordens- og spisereglementer skulle godkendes af: Danske Kancelli (1838-1848), Indenrigsministeriet (1848-1869) og amterne (1869-)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614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/>
              <a:t>Hold øje med</a:t>
            </a:r>
          </a:p>
        </p:txBody>
      </p:sp>
      <p:sp>
        <p:nvSpPr>
          <p:cNvPr id="17410" name="Pladsholder til indhold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da-DK"/>
              <a:t>Hvilken myndighedstype, der behandler sagerne (amt, politi, kommune, sogn osv.)</a:t>
            </a:r>
          </a:p>
          <a:p>
            <a:pPr eaLnBrk="1" hangingPunct="1"/>
            <a:r>
              <a:rPr lang="da-DK"/>
              <a:t>Hvad arkivaliet ofte kaldes (journalsag, skifteprotokol, straffeakt osv.)</a:t>
            </a:r>
          </a:p>
          <a:p>
            <a:pPr eaLnBrk="1" hangingPunct="1"/>
            <a:r>
              <a:rPr lang="da-DK"/>
              <a:t>Disse to oplysninger skal bruges i Daisy!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Eksempel: Anne Larsdatter</a:t>
            </a:r>
          </a:p>
        </p:txBody>
      </p:sp>
      <p:pic>
        <p:nvPicPr>
          <p:cNvPr id="5" name="Billede 4" descr="Skærmkli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" y="2489961"/>
            <a:ext cx="8016935" cy="2667231"/>
          </a:xfrm>
          <a:prstGeom prst="rect">
            <a:avLst/>
          </a:prstGeom>
        </p:spPr>
      </p:pic>
      <p:sp>
        <p:nvSpPr>
          <p:cNvPr id="6" name="Pladsholder til ind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Højby Sogns kirkebog, døde kvinder 1820:</a:t>
            </a:r>
          </a:p>
        </p:txBody>
      </p:sp>
    </p:spTree>
    <p:extLst>
      <p:ext uri="{BB962C8B-B14F-4D97-AF65-F5344CB8AC3E}">
        <p14:creationId xmlns:p14="http://schemas.microsoft.com/office/powerpoint/2010/main" val="674908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/>
              <a:t>Højby Pastorats registrerings- og auktionsprotokol 1814-1853</a:t>
            </a:r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/>
          <a:stretch/>
        </p:blipFill>
        <p:spPr>
          <a:xfrm>
            <a:off x="1835696" y="1489480"/>
            <a:ext cx="5688632" cy="7628152"/>
          </a:xfrm>
        </p:spPr>
      </p:pic>
    </p:spTree>
    <p:extLst>
      <p:ext uri="{BB962C8B-B14F-4D97-AF65-F5344CB8AC3E}">
        <p14:creationId xmlns:p14="http://schemas.microsoft.com/office/powerpoint/2010/main" val="2615423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27384"/>
            <a:ext cx="5678550" cy="6986173"/>
          </a:xfrm>
        </p:spPr>
      </p:pic>
    </p:spTree>
    <p:extLst>
      <p:ext uri="{BB962C8B-B14F-4D97-AF65-F5344CB8AC3E}">
        <p14:creationId xmlns:p14="http://schemas.microsoft.com/office/powerpoint/2010/main" val="1872984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Efterlod sig i alt værdier til 5 rd. 5 mk.</a:t>
            </a:r>
          </a:p>
        </p:txBody>
      </p:sp>
      <p:pic>
        <p:nvPicPr>
          <p:cNvPr id="4" name="Pladsholder til indhold 3" descr="Skærmkli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6"/>
          <a:stretch/>
        </p:blipFill>
        <p:spPr bwMode="auto">
          <a:xfrm>
            <a:off x="257429" y="2708920"/>
            <a:ext cx="861541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45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Forsørgelsessted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a-DK" dirty="0"/>
              <a:t>1708: Det sogn, hvor man bor (fattigdistrikter oprettes i købstæder og pastorater)</a:t>
            </a:r>
          </a:p>
          <a:p>
            <a:pPr eaLnBrk="1" hangingPunct="1">
              <a:lnSpc>
                <a:spcPct val="90000"/>
              </a:lnSpc>
            </a:pPr>
            <a:r>
              <a:rPr lang="da-DK" dirty="0"/>
              <a:t>1803: Det sogn, hvor man var født (med mindre man havde boet uafbrudt i et andet sogn eller by i mindst 3 år, ændret til 5 år i 1839)</a:t>
            </a:r>
          </a:p>
          <a:p>
            <a:pPr eaLnBrk="1" hangingPunct="1">
              <a:lnSpc>
                <a:spcPct val="90000"/>
              </a:lnSpc>
            </a:pPr>
            <a:r>
              <a:rPr lang="da-DK" dirty="0"/>
              <a:t>1844: Gifte kvinder følger manden, og børn under 18 år følger forældrene</a:t>
            </a:r>
          </a:p>
          <a:p>
            <a:pPr eaLnBrk="1" hangingPunct="1">
              <a:lnSpc>
                <a:spcPct val="90000"/>
              </a:lnSpc>
            </a:pPr>
            <a:r>
              <a:rPr lang="da-DK" dirty="0"/>
              <a:t>1933: Den kommune, hvor man bor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777875"/>
          </a:xfrm>
        </p:spPr>
        <p:txBody>
          <a:bodyPr/>
          <a:lstStyle/>
          <a:p>
            <a:pPr eaLnBrk="1" hangingPunct="1"/>
            <a:r>
              <a:rPr lang="da-DK" sz="2000"/>
              <a:t>Forvirring i forbindelse med forsørgelsessted: Nakskov Rådstue: Fattigregnskaber 1721-1768, pk. N-4 (1752)</a:t>
            </a:r>
          </a:p>
        </p:txBody>
      </p:sp>
      <p:pic>
        <p:nvPicPr>
          <p:cNvPr id="43010" name="Picture 6" descr="nakskov fattigregnskaber om forsørgelsessted 175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030288"/>
            <a:ext cx="8424862" cy="571182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633670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”Hvad </a:t>
            </a:r>
            <a:r>
              <a:rPr lang="da-DK" dirty="0" err="1"/>
              <a:t>Hands</a:t>
            </a:r>
            <a:r>
              <a:rPr lang="da-DK" dirty="0"/>
              <a:t> Kongel</a:t>
            </a:r>
            <a:r>
              <a:rPr lang="da-DK" i="1" dirty="0"/>
              <a:t>ige</a:t>
            </a:r>
            <a:r>
              <a:rPr lang="da-DK" dirty="0"/>
              <a:t> Maj</a:t>
            </a:r>
            <a:r>
              <a:rPr lang="da-DK" i="1" dirty="0"/>
              <a:t>estæ</a:t>
            </a:r>
            <a:r>
              <a:rPr lang="da-DK" dirty="0"/>
              <a:t>t </a:t>
            </a:r>
            <a:r>
              <a:rPr lang="da-DK" dirty="0" err="1"/>
              <a:t>allernaadigst</a:t>
            </a:r>
            <a:r>
              <a:rPr lang="da-DK" dirty="0"/>
              <a:t> har behaget at Resolvere </a:t>
            </a:r>
            <a:r>
              <a:rPr lang="da-DK" dirty="0" err="1"/>
              <a:t>paa</a:t>
            </a:r>
            <a:r>
              <a:rPr lang="da-DK" dirty="0"/>
              <a:t> den fattige Enke i </a:t>
            </a:r>
            <a:r>
              <a:rPr lang="da-DK" dirty="0" err="1"/>
              <a:t>Nachschou</a:t>
            </a:r>
            <a:r>
              <a:rPr lang="da-DK" dirty="0"/>
              <a:t>, </a:t>
            </a:r>
            <a:r>
              <a:rPr lang="da-DK" dirty="0" err="1"/>
              <a:t>afg</a:t>
            </a:r>
            <a:r>
              <a:rPr lang="da-DK" i="1" dirty="0" err="1"/>
              <a:t>angne</a:t>
            </a:r>
            <a:r>
              <a:rPr lang="da-DK" dirty="0"/>
              <a:t> Christian Munkes, hindis Ansøgning om Hindes Vanvittige Datters </a:t>
            </a:r>
            <a:r>
              <a:rPr lang="da-DK" dirty="0" err="1"/>
              <a:t>Forflegning</a:t>
            </a:r>
            <a:r>
              <a:rPr lang="da-DK" dirty="0"/>
              <a:t>, vilde De </a:t>
            </a:r>
            <a:r>
              <a:rPr lang="da-DK" dirty="0" err="1"/>
              <a:t>self</a:t>
            </a:r>
            <a:r>
              <a:rPr lang="da-DK" dirty="0"/>
              <a:t> af vedfølgende </a:t>
            </a:r>
            <a:r>
              <a:rPr lang="da-DK" dirty="0" err="1"/>
              <a:t>Copie</a:t>
            </a:r>
            <a:r>
              <a:rPr lang="da-DK" dirty="0"/>
              <a:t> af </a:t>
            </a:r>
            <a:r>
              <a:rPr lang="da-DK" dirty="0" err="1"/>
              <a:t>Hands</a:t>
            </a:r>
            <a:r>
              <a:rPr lang="da-DK" dirty="0"/>
              <a:t> Kongel</a:t>
            </a:r>
            <a:r>
              <a:rPr lang="da-DK" i="1" dirty="0"/>
              <a:t>ige</a:t>
            </a:r>
            <a:r>
              <a:rPr lang="da-DK" dirty="0"/>
              <a:t> Maj</a:t>
            </a:r>
            <a:r>
              <a:rPr lang="da-DK" i="1" dirty="0"/>
              <a:t>estæ</a:t>
            </a:r>
            <a:r>
              <a:rPr lang="da-DK" dirty="0"/>
              <a:t>ts til os under 29de </a:t>
            </a:r>
            <a:r>
              <a:rPr lang="da-DK" dirty="0" err="1"/>
              <a:t>passato</a:t>
            </a:r>
            <a:r>
              <a:rPr lang="da-DK" dirty="0"/>
              <a:t> </a:t>
            </a:r>
            <a:r>
              <a:rPr lang="da-DK" dirty="0" err="1"/>
              <a:t>ergangne</a:t>
            </a:r>
            <a:r>
              <a:rPr lang="da-DK" dirty="0"/>
              <a:t> </a:t>
            </a:r>
            <a:r>
              <a:rPr lang="da-DK" dirty="0" err="1"/>
              <a:t>allernaadigste</a:t>
            </a:r>
            <a:r>
              <a:rPr lang="da-DK" dirty="0"/>
              <a:t> </a:t>
            </a:r>
            <a:r>
              <a:rPr lang="da-DK" dirty="0" err="1"/>
              <a:t>Rescript</a:t>
            </a:r>
            <a:r>
              <a:rPr lang="da-DK" dirty="0"/>
              <a:t> erfare, og i allerunderdanigst følge af </a:t>
            </a:r>
            <a:r>
              <a:rPr lang="da-DK" dirty="0" err="1"/>
              <a:t>Høystsamme</a:t>
            </a:r>
            <a:r>
              <a:rPr lang="da-DK" dirty="0"/>
              <a:t>, </a:t>
            </a:r>
            <a:r>
              <a:rPr lang="da-DK" dirty="0" err="1"/>
              <a:t>meddeele</a:t>
            </a:r>
            <a:r>
              <a:rPr lang="da-DK" dirty="0"/>
              <a:t> den fattige Enke 2 mk. ugentlig af </a:t>
            </a:r>
            <a:r>
              <a:rPr lang="da-DK" dirty="0" err="1"/>
              <a:t>Nachschou</a:t>
            </a:r>
            <a:r>
              <a:rPr lang="da-DK" dirty="0"/>
              <a:t> </a:t>
            </a:r>
            <a:r>
              <a:rPr lang="da-DK" dirty="0" err="1"/>
              <a:t>Byes</a:t>
            </a:r>
            <a:r>
              <a:rPr lang="da-DK" dirty="0"/>
              <a:t> Fattiges </a:t>
            </a:r>
            <a:r>
              <a:rPr lang="da-DK" dirty="0" err="1"/>
              <a:t>Cassa</a:t>
            </a:r>
            <a:r>
              <a:rPr lang="da-DK" dirty="0"/>
              <a:t> til Hindes datters Underholdning, da Hun ligeledes af Sønder Herreds Fattiges </a:t>
            </a:r>
            <a:r>
              <a:rPr lang="da-DK" dirty="0" err="1"/>
              <a:t>Cassa</a:t>
            </a:r>
            <a:r>
              <a:rPr lang="da-DK" dirty="0"/>
              <a:t>, skal nyde 1 mk. ugentlig […]”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6156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da-DK" sz="2000"/>
              <a:t>Undersøgelse vedr. forsørgelsessted: Hørsholm Sogn: Forhandlingsprotokol for Hørsholms Fattigvæsen 1857-1862, pk. 1 (1857)</a:t>
            </a:r>
          </a:p>
        </p:txBody>
      </p:sp>
      <p:pic>
        <p:nvPicPr>
          <p:cNvPr id="44034" name="Picture 6" descr="hørsholm sogns forhandlingsprotokol om forsørgelsessted 185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060575"/>
            <a:ext cx="8713787" cy="271145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25658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</a:t>
            </a:r>
            <a:r>
              <a:rPr lang="da-DK" u="sng" dirty="0"/>
              <a:t>Til </a:t>
            </a:r>
            <a:r>
              <a:rPr lang="da-DK" u="sng" dirty="0" err="1"/>
              <a:t>Kjøbenhavns</a:t>
            </a:r>
            <a:r>
              <a:rPr lang="da-DK" u="sng" dirty="0"/>
              <a:t> Fattigvæsen.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Ved behagelig Skrivelse af 24de f</a:t>
            </a:r>
            <a:r>
              <a:rPr lang="da-DK" i="1" dirty="0"/>
              <a:t>orrige</a:t>
            </a:r>
            <a:r>
              <a:rPr lang="da-DK" dirty="0"/>
              <a:t> </a:t>
            </a:r>
            <a:r>
              <a:rPr lang="da-DK" dirty="0" err="1"/>
              <a:t>M</a:t>
            </a:r>
            <a:r>
              <a:rPr lang="da-DK" i="1" dirty="0" err="1"/>
              <a:t>aaned</a:t>
            </a:r>
            <a:r>
              <a:rPr lang="da-DK" dirty="0"/>
              <a:t> har den ærede </a:t>
            </a:r>
            <a:r>
              <a:rPr lang="da-DK" dirty="0" err="1"/>
              <a:t>Direction</a:t>
            </a:r>
            <a:r>
              <a:rPr lang="da-DK" dirty="0"/>
              <a:t> forespurgt, om Frederik Julius Rasmussen </a:t>
            </a:r>
            <a:r>
              <a:rPr lang="da-DK" dirty="0" err="1"/>
              <a:t>erkjendes</a:t>
            </a:r>
            <a:r>
              <a:rPr lang="da-DK" dirty="0"/>
              <a:t> forsørgelsesberettiget her i </a:t>
            </a:r>
            <a:r>
              <a:rPr lang="da-DK" dirty="0" err="1"/>
              <a:t>Communen</a:t>
            </a:r>
            <a:r>
              <a:rPr lang="da-DK" dirty="0"/>
              <a:t>. Da man i Kirkebogen </a:t>
            </a:r>
            <a:r>
              <a:rPr lang="da-DK" u="sng" dirty="0"/>
              <a:t>ikke</a:t>
            </a:r>
            <a:r>
              <a:rPr lang="da-DK" dirty="0"/>
              <a:t> har fundet en </a:t>
            </a:r>
            <a:r>
              <a:rPr lang="da-DK" dirty="0" err="1"/>
              <a:t>saadan</a:t>
            </a:r>
            <a:r>
              <a:rPr lang="da-DK" dirty="0"/>
              <a:t> Person anført, men derimod Frederik </a:t>
            </a:r>
            <a:r>
              <a:rPr lang="da-DK" dirty="0" err="1"/>
              <a:t>Junius</a:t>
            </a:r>
            <a:r>
              <a:rPr lang="da-DK" dirty="0"/>
              <a:t> Rasmussen, født den 3die Juni 1836 </a:t>
            </a:r>
            <a:r>
              <a:rPr lang="da-DK" dirty="0" err="1"/>
              <a:t>paa</a:t>
            </a:r>
            <a:r>
              <a:rPr lang="da-DK" dirty="0"/>
              <a:t> Usserød-Fabrik og </a:t>
            </a:r>
            <a:r>
              <a:rPr lang="da-DK" dirty="0" err="1"/>
              <a:t>confirmeret</a:t>
            </a:r>
            <a:r>
              <a:rPr lang="da-DK" dirty="0"/>
              <a:t> til Michaelis 1850 i […]”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8833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Forsørgelsessted for uægte børn</a:t>
            </a:r>
          </a:p>
        </p:txBody>
      </p:sp>
      <p:sp>
        <p:nvSpPr>
          <p:cNvPr id="45058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/>
              <a:t>Uægte børn 1839-1933: Samme kommune som moderen, indtil barnet er 18 år, derefter avlingskommunen (hvor moderen opholdt sig 10-månedersdagen før fødslen)</a:t>
            </a:r>
          </a:p>
          <a:p>
            <a:pPr eaLnBrk="1" hangingPunct="1"/>
            <a:endParaRPr lang="da-DK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da-DK"/>
              <a:t>Det store problem: Hvad hedder myndigheden?</a:t>
            </a:r>
          </a:p>
        </p:txBody>
      </p:sp>
      <p:sp>
        <p:nvSpPr>
          <p:cNvPr id="18434" name="Pladsholder til indhold 2"/>
          <p:cNvSpPr>
            <a:spLocks noGrp="1"/>
          </p:cNvSpPr>
          <p:nvPr>
            <p:ph idx="4294967295"/>
          </p:nvPr>
        </p:nvSpPr>
        <p:spPr>
          <a:xfrm>
            <a:off x="684213" y="2133600"/>
            <a:ext cx="7772400" cy="41148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a-DK" altLang="da-DK"/>
              <a:t>Landsdækkende:</a:t>
            </a:r>
          </a:p>
          <a:p>
            <a:pPr lvl="1" eaLnBrk="1" hangingPunct="1"/>
            <a:r>
              <a:rPr lang="da-DK" altLang="da-DK"/>
              <a:t>DIG-DAG</a:t>
            </a:r>
          </a:p>
          <a:p>
            <a:pPr lvl="1" eaLnBrk="1" hangingPunct="1"/>
            <a:r>
              <a:rPr lang="da-DK" altLang="da-DK"/>
              <a:t>Atlas over Danmarks administrative inddeling efter 1660</a:t>
            </a:r>
          </a:p>
          <a:p>
            <a:pPr lvl="1" eaLnBrk="1" hangingPunct="1"/>
            <a:r>
              <a:rPr lang="da-DK" altLang="da-DK"/>
              <a:t>Trap-Danmark, div. udgaver</a:t>
            </a:r>
          </a:p>
          <a:p>
            <a:pPr marL="0" indent="0" eaLnBrk="1" hangingPunct="1">
              <a:buFont typeface="Arial" charset="0"/>
              <a:buNone/>
            </a:pPr>
            <a:r>
              <a:rPr lang="da-DK" altLang="da-DK"/>
              <a:t>Lokalt:</a:t>
            </a:r>
          </a:p>
          <a:p>
            <a:pPr lvl="1" eaLnBrk="1" hangingPunct="1"/>
            <a:r>
              <a:rPr lang="da-DK" altLang="da-DK"/>
              <a:t>Øst for Storebælt: De brune kasser</a:t>
            </a:r>
            <a:endParaRPr lang="da-D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>
            <a:spLocks noGrp="1"/>
          </p:cNvSpPr>
          <p:nvPr>
            <p:ph type="title"/>
          </p:nvPr>
        </p:nvSpPr>
        <p:spPr>
          <a:xfrm>
            <a:off x="468313" y="255588"/>
            <a:ext cx="8229600" cy="652462"/>
          </a:xfrm>
        </p:spPr>
        <p:txBody>
          <a:bodyPr/>
          <a:lstStyle/>
          <a:p>
            <a:pPr eaLnBrk="1" hangingPunct="1"/>
            <a:r>
              <a:rPr lang="da-DK" sz="2000"/>
              <a:t>Eksempel på kommune, der kradser penge ind fra andre kommuner eller barnefaderen: Hørsholm Sogn: Regnskabsbog for Hørsholm Sogns Fattigvæsen 1862-1867, pk. 1 (indtægter 1862)</a:t>
            </a:r>
          </a:p>
        </p:txBody>
      </p:sp>
      <p:pic>
        <p:nvPicPr>
          <p:cNvPr id="46082" name="Picture 6" descr="hørsholm sogns fattigregnskab forsørgelsessted 186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125538"/>
            <a:ext cx="6551612" cy="56769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Tab af rettigheder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Skulle gøre det mindre attraktivt at få fattighjælp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Fattighjælp skulle tilbagebetales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Ægteskab 1824-1961: Hvis en af parterne som voksen havde modtaget </a:t>
            </a:r>
            <a:r>
              <a:rPr lang="da-DK" dirty="0" err="1"/>
              <a:t>urefunderet</a:t>
            </a:r>
            <a:r>
              <a:rPr lang="da-DK" dirty="0"/>
              <a:t> fattighjælp inden for de sidste 5 år, skulle de have tilladelse fra mandens forsørgelseskommune, før ægteskabet kunne indgås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Stemmeret og valgbarhed 1849-1961: Havde man modtaget </a:t>
            </a:r>
            <a:r>
              <a:rPr lang="da-DK" dirty="0" err="1"/>
              <a:t>urefunderet</a:t>
            </a:r>
            <a:r>
              <a:rPr lang="da-DK" dirty="0"/>
              <a:t> fattighjælp, kunne man ikke stemme eller vælges</a:t>
            </a:r>
          </a:p>
        </p:txBody>
      </p:sp>
    </p:spTree>
    <p:extLst>
      <p:ext uri="{BB962C8B-B14F-4D97-AF65-F5344CB8AC3E}">
        <p14:creationId xmlns:p14="http://schemas.microsoft.com/office/powerpoint/2010/main" val="819319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5 grupper inden for fattigforsorg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Gamle</a:t>
            </a:r>
          </a:p>
          <a:p>
            <a:r>
              <a:rPr lang="da-DK" dirty="0"/>
              <a:t>Syge</a:t>
            </a:r>
          </a:p>
          <a:p>
            <a:r>
              <a:rPr lang="da-DK" dirty="0"/>
              <a:t>Arbejdsløse</a:t>
            </a:r>
          </a:p>
          <a:p>
            <a:r>
              <a:rPr lang="da-DK" dirty="0"/>
              <a:t>Fremmede (udlændinge)</a:t>
            </a:r>
          </a:p>
          <a:p>
            <a:r>
              <a:rPr lang="da-DK" dirty="0"/>
              <a:t>Plejebørn og fattige børn</a:t>
            </a:r>
          </a:p>
        </p:txBody>
      </p:sp>
    </p:spTree>
    <p:extLst>
      <p:ext uri="{BB962C8B-B14F-4D97-AF65-F5344CB8AC3E}">
        <p14:creationId xmlns:p14="http://schemas.microsoft.com/office/powerpoint/2010/main" val="4128914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Aldersforsorg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-1891: Som fattige (”værdigt trængende”)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1891-1922: Alderdomsunderstøttelse (gjaldt værdigt trængende over 60 år efter individuel vurdering af kommunen, støttens størrelse ligeså)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1922-1956: Aldersrente (gjaldt uformuende over 65 år, aldersrentens størrelse fastsat i loven)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1956-: Folkepension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/>
            <a:r>
              <a:rPr lang="da-DK" sz="2000"/>
              <a:t>Maglebrænde Sogn: Forhandlings- og regnskabsbog for fattigvæsenet i Maglebrænde Sogn 1723-1844, pk. 1</a:t>
            </a:r>
          </a:p>
        </p:txBody>
      </p:sp>
      <p:pic>
        <p:nvPicPr>
          <p:cNvPr id="49154" name="Picture 4" descr="Maglebrænde sogn hjælp til gaml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836613"/>
            <a:ext cx="4708525" cy="5832475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Maglebrænde sogn hjælp til gamle_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188913"/>
            <a:ext cx="5006975" cy="646747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Sygeforsorg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-1892: Som fattige (”værdigt trængende”), fra midten af 1800-tallet oprettes private sygekasser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1892-1933: Statsanerkendelse og statstilskud til sygekasser (kun for ubemidlede arbejdere, husmænd, håndværkere m.fl.)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1933-1971: Alle mellem 21 og 60 år skal være medlem af sygekasse, også forudsætning for at modtage aldersrente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/>
              <a:t>1971-: Offentlig sygesikring (sygekasser ophører 1973)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a-DK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Arbejdsløse</a:t>
            </a:r>
          </a:p>
        </p:txBody>
      </p:sp>
      <p:sp>
        <p:nvSpPr>
          <p:cNvPr id="52226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/>
              <a:t>-1907: Som fattige (”uværdigt trængende”), der oprettes private arbejdsløshedskasser</a:t>
            </a:r>
          </a:p>
          <a:p>
            <a:pPr eaLnBrk="1" hangingPunct="1"/>
            <a:r>
              <a:rPr lang="da-DK"/>
              <a:t>1907-: Statsanerkendelse af arbejdsløshedskasser (staten bidrager med 50 %, medfører ikke tab af borgerlige rettigheder)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z="4000"/>
              <a:t>Man kan ”følge” folk i protokollerne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/>
              <a:t>Carl Rasmussen forlod sin hustru Anna Christine Rasmussen, der boede i Magleby</a:t>
            </a:r>
          </a:p>
          <a:p>
            <a:pPr eaLnBrk="1" hangingPunct="1">
              <a:lnSpc>
                <a:spcPct val="90000"/>
              </a:lnSpc>
            </a:pPr>
            <a:r>
              <a:rPr lang="da-DK"/>
              <a:t>Hun kunne ikke tjene nok til at forsørge sig selv og sin familie og fik derfor fattighjælp</a:t>
            </a:r>
          </a:p>
          <a:p>
            <a:pPr eaLnBrk="1" hangingPunct="1">
              <a:lnSpc>
                <a:spcPct val="90000"/>
              </a:lnSpc>
            </a:pPr>
            <a:r>
              <a:rPr lang="da-DK"/>
              <a:t>Familien nævnes i Magleby Kommunes forhandlingsprotokol 11.05.1910, 13.05.1911, 09.09.1911, 26.03.1913, 08.11.1913, 13.12.1913, 04.04.1914, 14.10.1916, 29.03.1917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DIG-DAG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da-DK" altLang="da-DK"/>
              <a:t>Betyder Digitalt atlas over Danmarks historisk-administrative geografi </a:t>
            </a:r>
          </a:p>
          <a:p>
            <a:pPr eaLnBrk="1" hangingPunct="1">
              <a:buFontTx/>
              <a:buChar char="-"/>
            </a:pPr>
            <a:r>
              <a:rPr lang="da-DK" altLang="da-DK"/>
              <a:t>Kan vælge år + myndighedstype og se myndighedens omfang og navn på den tid</a:t>
            </a:r>
          </a:p>
          <a:p>
            <a:pPr eaLnBrk="1" hangingPunct="1">
              <a:buFontTx/>
              <a:buChar char="-"/>
            </a:pPr>
            <a:r>
              <a:rPr lang="da-DK" altLang="da-DK"/>
              <a:t>Kan vælge stednavnesøgning (med % efter stednavnet!) og finde over- og underordnede myndigheder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>
          <a:xfrm>
            <a:off x="457200" y="490538"/>
            <a:ext cx="8229600" cy="922337"/>
          </a:xfrm>
        </p:spPr>
        <p:txBody>
          <a:bodyPr/>
          <a:lstStyle/>
          <a:p>
            <a:pPr eaLnBrk="1" hangingPunct="1"/>
            <a:r>
              <a:rPr lang="da-DK" sz="2000"/>
              <a:t>Eksempel 09.09.1911: </a:t>
            </a:r>
            <a:br>
              <a:rPr lang="da-DK" sz="2000"/>
            </a:br>
            <a:r>
              <a:rPr lang="da-DK" sz="2000"/>
              <a:t>Magleby Kommune: Sognerådets forhandlingsprotokol 1900-1913, pk. 10-5</a:t>
            </a:r>
            <a:r>
              <a:rPr lang="da-DK" sz="4000"/>
              <a:t> </a:t>
            </a:r>
          </a:p>
        </p:txBody>
      </p:sp>
      <p:pic>
        <p:nvPicPr>
          <p:cNvPr id="54274" name="Picture 5" descr="magleby kommune forladt hustru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71663"/>
            <a:ext cx="8640763" cy="3429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Fremmede (udlændinge)</a:t>
            </a:r>
          </a:p>
        </p:txBody>
      </p:sp>
      <p:sp>
        <p:nvSpPr>
          <p:cNvPr id="55298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/>
              <a:t>-1892: Samme regler som danskere, nemlig 5 års fast og uafbrudt ophold i samme sogn giver mulighed for hjælp (ellers sendes man retur til sit hjemland)</a:t>
            </a:r>
          </a:p>
          <a:p>
            <a:pPr eaLnBrk="1" hangingPunct="1"/>
            <a:r>
              <a:rPr lang="da-DK"/>
              <a:t>1892-: Kun hjælp til personer med dansk indfødsret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Plejebørn og fattige børn</a:t>
            </a:r>
          </a:p>
        </p:txBody>
      </p:sp>
      <p:sp>
        <p:nvSpPr>
          <p:cNvPr id="56322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a-DK"/>
              <a:t>1708-1891: Fattige børn blev ved årlige auktioner udliciteret til den gårdmand, der skulle have mindst betaling for at forsørge og opdrage barnet</a:t>
            </a:r>
          </a:p>
          <a:p>
            <a:pPr eaLnBrk="1" hangingPunct="1"/>
            <a:r>
              <a:rPr lang="da-DK"/>
              <a:t>1888-: Kommunen skal føre tilsyn med alle plejebørn (ikke kun dem, kommunen selv satte i pleje) og godkende plejeforældre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a-DK" sz="2000"/>
              <a:t>Eksempel på plejebarn: Korsør Købstadskommune, Børneværn: Fortegnelse over Korsør Kommunes Plejebørn, pk. 40-41 – 40-45</a:t>
            </a:r>
          </a:p>
        </p:txBody>
      </p:sp>
      <p:pic>
        <p:nvPicPr>
          <p:cNvPr id="57346" name="Picture 4" descr="korsør købstadskommune plejebørn 1896_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981075"/>
            <a:ext cx="7632700" cy="56388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 descr="korsør købstadskommune plejebørn 1896_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15888"/>
            <a:ext cx="7416800" cy="6634162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4"/>
          <p:cNvSpPr>
            <a:spLocks noGrp="1"/>
          </p:cNvSpPr>
          <p:nvPr>
            <p:ph type="title"/>
          </p:nvPr>
        </p:nvSpPr>
        <p:spPr>
          <a:xfrm>
            <a:off x="179388" y="-171450"/>
            <a:ext cx="8893175" cy="1143000"/>
          </a:xfrm>
        </p:spPr>
        <p:txBody>
          <a:bodyPr/>
          <a:lstStyle/>
          <a:p>
            <a:pPr eaLnBrk="1" hangingPunct="1"/>
            <a:r>
              <a:rPr lang="da-DK" sz="2000"/>
              <a:t>Eksempel på plejebørn: Korsør Købstadskommune, Børneværn: Tilsynsmyndighedens plejebørnsprotokol 1933-1935, pk. 40-41 – 40-45</a:t>
            </a:r>
          </a:p>
        </p:txBody>
      </p:sp>
      <p:pic>
        <p:nvPicPr>
          <p:cNvPr id="59394" name="Picture 6" descr="korsør købstadskommune plejebørn 1936_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812800"/>
            <a:ext cx="7056437" cy="5894388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5" descr="korsør købstadskommune plejebørn 1936_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827088" y="188913"/>
            <a:ext cx="7521575" cy="6440487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/>
          </p:nvPr>
        </p:nvSpPr>
        <p:spPr>
          <a:xfrm>
            <a:off x="250825" y="-17463"/>
            <a:ext cx="8642350" cy="1143001"/>
          </a:xfrm>
        </p:spPr>
        <p:txBody>
          <a:bodyPr/>
          <a:lstStyle/>
          <a:p>
            <a:pPr eaLnBrk="1" hangingPunct="1"/>
            <a:r>
              <a:rPr lang="da-DK" sz="2000"/>
              <a:t>Eksempel på vurdering af plejehjem for børn: Korsør Købstadskommune, Børneværn: Forhandlingsprotokol for tilsynet med plejebørn 1913-1929, pk. 40-41 – 40-45</a:t>
            </a:r>
          </a:p>
        </p:txBody>
      </p:sp>
      <p:pic>
        <p:nvPicPr>
          <p:cNvPr id="61442" name="Picture 5" descr="korsør købstadskommune tilsyn med plejehjem for bør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14425"/>
            <a:ext cx="8577263" cy="5554663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Plejebørn i Fødselsstiftelsens arkiv</a:t>
            </a:r>
          </a:p>
        </p:txBody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a-DK"/>
              <a:t>1750: Fødselsstiftelsen bliver oprettet</a:t>
            </a:r>
          </a:p>
          <a:p>
            <a:pPr eaLnBrk="1" hangingPunct="1"/>
            <a:r>
              <a:rPr lang="da-DK"/>
              <a:t>Formålet var at undgå drab på nyfødte ved at lade moderen føde anonymt (-1908)</a:t>
            </a:r>
          </a:p>
          <a:p>
            <a:pPr eaLnBrk="1" hangingPunct="1"/>
            <a:r>
              <a:rPr lang="da-DK"/>
              <a:t>Mange mødre overlod deres børn til Fødselsstiftelsen, der fandt plejeforældre</a:t>
            </a:r>
          </a:p>
          <a:p>
            <a:pPr eaLnBrk="1" hangingPunct="1"/>
            <a:r>
              <a:rPr lang="da-DK"/>
              <a:t>Udsætterprotokoller er protokoller over børn, der er udsat, dvs. i pleje</a:t>
            </a:r>
          </a:p>
          <a:p>
            <a:pPr eaLnBrk="1" hangingPunct="1"/>
            <a:r>
              <a:rPr lang="da-DK"/>
              <a:t>Findes i AO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z="4000"/>
              <a:t>Hvordan man finder et barn i udsætterprotokollen</a:t>
            </a:r>
          </a:p>
        </p:txBody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>
          <a:xfrm>
            <a:off x="179388" y="1600200"/>
            <a:ext cx="8640762" cy="4525963"/>
          </a:xfrm>
        </p:spPr>
        <p:txBody>
          <a:bodyPr/>
          <a:lstStyle/>
          <a:p>
            <a:pPr eaLnBrk="1" hangingPunct="1"/>
            <a:r>
              <a:rPr lang="da-DK"/>
              <a:t>Kirkebog → Hovedprotokol → Udsætterprotokol</a:t>
            </a:r>
          </a:p>
          <a:p>
            <a:pPr eaLnBrk="1" hangingPunct="1"/>
            <a:r>
              <a:rPr lang="da-DK"/>
              <a:t>Eksempel: Dorthea Christine, født 08.01.1832</a:t>
            </a: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997200"/>
            <a:ext cx="867568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97425"/>
            <a:ext cx="864235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516563"/>
            <a:ext cx="8713788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da-DK"/>
          </a:p>
        </p:txBody>
      </p:sp>
      <p:pic>
        <p:nvPicPr>
          <p:cNvPr id="20482" name="Pladsholder til indhold 5" descr="Skærmklip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3568" y="188640"/>
            <a:ext cx="7858273" cy="648072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Udsætterprotokol 36/1832</a:t>
            </a:r>
          </a:p>
        </p:txBody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a-DK"/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84313"/>
            <a:ext cx="87836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Københavns fattigvæsen</a:t>
            </a:r>
          </a:p>
        </p:txBody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a-DK" dirty="0"/>
              <a:t>Fattigvæsenets trykte hovedregistrant 1881-1948 (på nettet)</a:t>
            </a:r>
          </a:p>
          <a:p>
            <a:pPr eaLnBrk="1" hangingPunct="1"/>
            <a:r>
              <a:rPr lang="da-DK" dirty="0"/>
              <a:t>Fælles indgang til en lang række af fattigvæsenets protokoller (sagerne er ofte gået tabt)</a:t>
            </a:r>
          </a:p>
          <a:p>
            <a:pPr eaLnBrk="1" hangingPunct="1"/>
            <a:r>
              <a:rPr lang="da-DK" dirty="0"/>
              <a:t>En person optræder kun første gang</a:t>
            </a:r>
          </a:p>
          <a:p>
            <a:pPr eaLnBrk="1" hangingPunct="1"/>
            <a:r>
              <a:rPr lang="da-DK" dirty="0"/>
              <a:t>Indeholder også udenbys folk, der er forsørgelsesberettigede i København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eaLnBrk="1" hangingPunct="1"/>
            <a:r>
              <a:rPr lang="da-DK" sz="4000"/>
              <a:t>Eksempel: </a:t>
            </a:r>
            <a:br>
              <a:rPr lang="da-DK" sz="4000"/>
            </a:br>
            <a:r>
              <a:rPr lang="da-DK" sz="4000"/>
              <a:t>Ejner Jensen, uægte, født 26.12.1901</a:t>
            </a:r>
          </a:p>
        </p:txBody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pPr eaLnBrk="1" hangingPunct="1"/>
            <a:r>
              <a:rPr lang="da-DK" dirty="0"/>
              <a:t>Forældre: Anders Christian Pedersen og Jensine Marie Jensen</a:t>
            </a:r>
          </a:p>
          <a:p>
            <a:pPr eaLnBrk="1" hangingPunct="1"/>
            <a:r>
              <a:rPr lang="da-DK" dirty="0"/>
              <a:t>Fattigvæsenets hovedregistrant 1904-1911: Anders Christian Petersen: født 23.05.1878, Vindinge, murer, A 54 544/1910</a:t>
            </a:r>
          </a:p>
          <a:p>
            <a:pPr eaLnBrk="1" hangingPunct="1"/>
            <a:r>
              <a:rPr lang="da-DK" dirty="0"/>
              <a:t>A = Referatprotokol A</a:t>
            </a:r>
          </a:p>
        </p:txBody>
      </p:sp>
      <p:pic>
        <p:nvPicPr>
          <p:cNvPr id="2" name="Billede 1" descr="Skærmkli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614"/>
          <a:stretch/>
        </p:blipFill>
        <p:spPr>
          <a:xfrm>
            <a:off x="0" y="5733256"/>
            <a:ext cx="9144000" cy="223163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sz="4000"/>
              <a:t>Forkortelsesliste findes på kbharkiv.dk</a:t>
            </a:r>
          </a:p>
        </p:txBody>
      </p:sp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76375"/>
            <a:ext cx="7561262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/>
          </p:nvPr>
        </p:nvSpPr>
        <p:spPr>
          <a:xfrm>
            <a:off x="395288" y="187325"/>
            <a:ext cx="8302625" cy="720725"/>
          </a:xfrm>
        </p:spPr>
        <p:txBody>
          <a:bodyPr/>
          <a:lstStyle/>
          <a:p>
            <a:pPr eaLnBrk="1" hangingPunct="1"/>
            <a:r>
              <a:rPr lang="da-DK" sz="2000"/>
              <a:t>Magistratens 3. afdeling: Referatprotokol A 54 544/1910, 1908-1910, henviser til referatprotokol C 10 644/1911 og C 9 1593/1915</a:t>
            </a:r>
          </a:p>
        </p:txBody>
      </p:sp>
      <p:pic>
        <p:nvPicPr>
          <p:cNvPr id="68610" name="Picture 5" descr="kbh magistrat referatprotokol 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030288"/>
            <a:ext cx="6048375" cy="568007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/>
          </p:cNvSpPr>
          <p:nvPr>
            <p:ph type="title"/>
          </p:nvPr>
        </p:nvSpPr>
        <p:spPr>
          <a:xfrm>
            <a:off x="457200" y="44450"/>
            <a:ext cx="8291513" cy="490538"/>
          </a:xfrm>
        </p:spPr>
        <p:txBody>
          <a:bodyPr/>
          <a:lstStyle/>
          <a:p>
            <a:pPr eaLnBrk="1" hangingPunct="1"/>
            <a:r>
              <a:rPr lang="da-DK" sz="2000"/>
              <a:t>Magistratens 3. afdeling: Referatprotokol C 10 644/1911</a:t>
            </a:r>
          </a:p>
        </p:txBody>
      </p:sp>
      <p:pic>
        <p:nvPicPr>
          <p:cNvPr id="69634" name="Picture 6" descr="kbh magistrat referatprotokol c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620713"/>
            <a:ext cx="7272337" cy="6049962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4"/>
          <p:cNvSpPr>
            <a:spLocks noGrp="1"/>
          </p:cNvSpPr>
          <p:nvPr>
            <p:ph type="title"/>
          </p:nvPr>
        </p:nvSpPr>
        <p:spPr>
          <a:xfrm>
            <a:off x="457200" y="44450"/>
            <a:ext cx="8218488" cy="633413"/>
          </a:xfrm>
        </p:spPr>
        <p:txBody>
          <a:bodyPr/>
          <a:lstStyle/>
          <a:p>
            <a:pPr eaLnBrk="1" hangingPunct="1"/>
            <a:r>
              <a:rPr lang="da-DK" sz="2000"/>
              <a:t>Magistratens 3. afdeling: Referatprotokol C 9 1593/1915</a:t>
            </a:r>
          </a:p>
        </p:txBody>
      </p:sp>
      <p:pic>
        <p:nvPicPr>
          <p:cNvPr id="70658" name="Picture 6" descr="kbh magistrat referatprotokol c 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765175"/>
            <a:ext cx="8208962" cy="583565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4"/>
          <p:cNvSpPr>
            <a:spLocks noGrp="1"/>
          </p:cNvSpPr>
          <p:nvPr>
            <p:ph type="title"/>
          </p:nvPr>
        </p:nvSpPr>
        <p:spPr>
          <a:xfrm>
            <a:off x="468313" y="419100"/>
            <a:ext cx="8147050" cy="561975"/>
          </a:xfrm>
        </p:spPr>
        <p:txBody>
          <a:bodyPr/>
          <a:lstStyle/>
          <a:p>
            <a:pPr eaLnBrk="1" hangingPunct="1"/>
            <a:r>
              <a:rPr lang="da-DK" sz="2000"/>
              <a:t>Magistratens 3. afdeling: Referatprotokol A 82 37/1918</a:t>
            </a:r>
          </a:p>
        </p:txBody>
      </p:sp>
      <p:pic>
        <p:nvPicPr>
          <p:cNvPr id="71682" name="Picture 6" descr="kbh magistrat referatprotokol a 8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31752"/>
          <a:stretch>
            <a:fillRect/>
          </a:stretch>
        </p:blipFill>
        <p:spPr>
          <a:xfrm>
            <a:off x="539750" y="1844675"/>
            <a:ext cx="8135938" cy="32258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/>
              <a:t>Og det ledte til skiftet 1918</a:t>
            </a:r>
          </a:p>
        </p:txBody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676275"/>
          </a:xfrm>
        </p:spPr>
        <p:txBody>
          <a:bodyPr/>
          <a:lstStyle/>
          <a:p>
            <a:pPr eaLnBrk="1" hangingPunct="1"/>
            <a:r>
              <a:rPr lang="da-DK"/>
              <a:t>Gentofte = Københavns Amts Nordre Birk</a:t>
            </a:r>
          </a:p>
        </p:txBody>
      </p:sp>
      <p:pic>
        <p:nvPicPr>
          <p:cNvPr id="72707" name="Picture 4" descr="kbh nordre birks skif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295525"/>
            <a:ext cx="74168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 idx="4294967295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eaLnBrk="1" hangingPunct="1"/>
            <a:r>
              <a:rPr lang="da-DK" sz="4000" dirty="0"/>
              <a:t>Vi slutter med det vigtigste:</a:t>
            </a:r>
            <a:br>
              <a:rPr lang="da-DK" sz="4000" dirty="0"/>
            </a:br>
            <a:r>
              <a:rPr lang="da-DK" sz="4000" dirty="0"/>
              <a:t>Hvor finder man arkivalierne?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>
          <a:xfrm>
            <a:off x="467544" y="2204864"/>
            <a:ext cx="8229600" cy="391703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da-DK" dirty="0"/>
              <a:t>Rigsarkivet eller kommunearkiver</a:t>
            </a:r>
          </a:p>
          <a:p>
            <a:pPr eaLnBrk="1" hangingPunct="1">
              <a:lnSpc>
                <a:spcPct val="80000"/>
              </a:lnSpc>
            </a:pPr>
            <a:r>
              <a:rPr lang="da-DK" dirty="0"/>
              <a:t>Skal kende forsørgelses- eller opholdsstedet</a:t>
            </a:r>
          </a:p>
          <a:p>
            <a:pPr eaLnBrk="1" hangingPunct="1">
              <a:lnSpc>
                <a:spcPct val="80000"/>
              </a:lnSpc>
            </a:pPr>
            <a:r>
              <a:rPr lang="da-DK" dirty="0"/>
              <a:t>Slå derefter myndigheden op i Daisy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Hvad er en arkivdatabase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En elektronisk registratur</a:t>
            </a:r>
          </a:p>
          <a:p>
            <a:pPr eaLnBrk="1" hangingPunct="1"/>
            <a:r>
              <a:rPr lang="da-DK" altLang="da-DK"/>
              <a:t>Samme oplysninger som gammeldags registraturer</a:t>
            </a:r>
          </a:p>
          <a:p>
            <a:pPr eaLnBrk="1" hangingPunct="1"/>
            <a:r>
              <a:rPr lang="da-DK" altLang="da-DK"/>
              <a:t>Kan benyttes på nettet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2"/>
          <p:cNvSpPr txBox="1">
            <a:spLocks/>
          </p:cNvSpPr>
          <p:nvPr/>
        </p:nvSpPr>
        <p:spPr bwMode="auto">
          <a:xfrm>
            <a:off x="464562" y="119675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a-DK" dirty="0"/>
              <a:t>Købstæder: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Indtil 1868: Rådstue/magistrat (fattigkommissioner)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Efter 1869: Kommune</a:t>
            </a:r>
          </a:p>
          <a:p>
            <a:pPr eaLnBrk="1" hangingPunct="1">
              <a:lnSpc>
                <a:spcPct val="80000"/>
              </a:lnSpc>
            </a:pPr>
            <a:r>
              <a:rPr lang="da-DK" dirty="0"/>
              <a:t>Landsogne: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Indtil 1803: Sogn eller gods (især på Fyn)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1803-1867: Sogn eller kommune</a:t>
            </a:r>
          </a:p>
          <a:p>
            <a:pPr lvl="1" eaLnBrk="1" hangingPunct="1">
              <a:lnSpc>
                <a:spcPct val="80000"/>
              </a:lnSpc>
            </a:pPr>
            <a:r>
              <a:rPr lang="da-DK" sz="3200" dirty="0"/>
              <a:t>Efter 1868: Kommune</a:t>
            </a:r>
          </a:p>
          <a:p>
            <a:pPr eaLnBrk="1" hangingPunct="1">
              <a:lnSpc>
                <a:spcPct val="80000"/>
              </a:lnSpc>
            </a:pPr>
            <a:r>
              <a:rPr lang="da-DK" dirty="0"/>
              <a:t>Kontrolmyndigheder: provstier, stiftsamter, amter, amtsråd m.fl.</a:t>
            </a:r>
          </a:p>
          <a:p>
            <a:pPr lvl="1" eaLnBrk="1" hangingPunct="1">
              <a:lnSpc>
                <a:spcPct val="80000"/>
              </a:lnSpc>
            </a:pPr>
            <a:endParaRPr lang="da-DK" sz="2600" dirty="0"/>
          </a:p>
        </p:txBody>
      </p:sp>
    </p:spTree>
    <p:extLst>
      <p:ext uri="{BB962C8B-B14F-4D97-AF65-F5344CB8AC3E}">
        <p14:creationId xmlns:p14="http://schemas.microsoft.com/office/powerpoint/2010/main" val="3078296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DAISY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Dansk Arkivalie InformationsSYstem</a:t>
            </a:r>
          </a:p>
          <a:p>
            <a:pPr eaLnBrk="1" hangingPunct="1"/>
            <a:r>
              <a:rPr lang="da-DK" altLang="da-DK"/>
              <a:t>Indeholder Rigsarkivets samlinger</a:t>
            </a:r>
          </a:p>
          <a:p>
            <a:pPr eaLnBrk="1" hangingPunct="1"/>
            <a:r>
              <a:rPr lang="da-DK" altLang="da-DK"/>
              <a:t>Både offentlige og private arkiver</a:t>
            </a:r>
          </a:p>
          <a:p>
            <a:pPr eaLnBrk="1" hangingPunct="1"/>
            <a:r>
              <a:rPr lang="da-DK" altLang="da-DK"/>
              <a:t>Alt er indtastet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2352</Words>
  <Application>Microsoft Office PowerPoint</Application>
  <PresentationFormat>Skærmshow (4:3)</PresentationFormat>
  <Paragraphs>215</Paragraphs>
  <Slides>80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80</vt:i4>
      </vt:variant>
    </vt:vector>
  </HeadingPairs>
  <TitlesOfParts>
    <vt:vector size="83" baseType="lpstr">
      <vt:lpstr>Arial</vt:lpstr>
      <vt:lpstr>Calibri</vt:lpstr>
      <vt:lpstr>Kontortema</vt:lpstr>
      <vt:lpstr>Plejebørn og fattigvæsen</vt:lpstr>
      <vt:lpstr>Hvad kan vi nå?</vt:lpstr>
      <vt:lpstr>Hvordan du finder det rigtige arkivalie</vt:lpstr>
      <vt:lpstr>Hold øje med</vt:lpstr>
      <vt:lpstr>Det store problem: Hvad hedder myndigheden?</vt:lpstr>
      <vt:lpstr>DIG-DAG</vt:lpstr>
      <vt:lpstr>PowerPoint-præsentation</vt:lpstr>
      <vt:lpstr>Hvad er en arkivdatabase</vt:lpstr>
      <vt:lpstr>DAISY</vt:lpstr>
      <vt:lpstr>DAISYs forside</vt:lpstr>
      <vt:lpstr>Arkivfaglige ord</vt:lpstr>
      <vt:lpstr>Og nu …</vt:lpstr>
      <vt:lpstr>Lad os begynde med det vigtigste: Hvor finder man arkivalierne?</vt:lpstr>
      <vt:lpstr>PowerPoint-præsentation</vt:lpstr>
      <vt:lpstr>Hvad hedder de vigtigste arkivalier?</vt:lpstr>
      <vt:lpstr>Gode søgeord</vt:lpstr>
      <vt:lpstr>OBS</vt:lpstr>
      <vt:lpstr>Fattigvæsenet gennem tiderne</vt:lpstr>
      <vt:lpstr>Eksempel på privat fattighjælp: Herlufmagle-Tybjerg Pastorat: Fattigvæsenssager 1624-1875, pk. C2.11 (Claus Daas fundats på 500 rd. hvoraf renten skal ydes til 15 husarme i Herlufmagle, 1624)</vt:lpstr>
      <vt:lpstr>PowerPoint-præsentation</vt:lpstr>
      <vt:lpstr>Egentlige fattiglove</vt:lpstr>
      <vt:lpstr>Eksempel på bidrag: Nakskov Rådstue: Fattigprotokol 1708-1753, pk. N-2 (1709)</vt:lpstr>
      <vt:lpstr>PowerPoint-præsentation</vt:lpstr>
      <vt:lpstr>Ret til hjælp</vt:lpstr>
      <vt:lpstr>Den moderne velfærdsstat</vt:lpstr>
      <vt:lpstr>Værdigt/uværdigt trængende</vt:lpstr>
      <vt:lpstr>Værdigt trængende</vt:lpstr>
      <vt:lpstr>Eksempler på klasser: Nakskov Rådstue: Fattigprotokol 1708-1753, pk. N-2 (1738)</vt:lpstr>
      <vt:lpstr>PowerPoint-præsentation</vt:lpstr>
      <vt:lpstr>Eksempel: Nylarsker Sogn: Fattigkommissionens forhandlingsprotokol, 1815</vt:lpstr>
      <vt:lpstr>PowerPoint-præsentation</vt:lpstr>
      <vt:lpstr>PowerPoint-præsentation</vt:lpstr>
      <vt:lpstr>Uværdigt trængende</vt:lpstr>
      <vt:lpstr>Eksempel på vurdering af værdigt/uværdigt trængende: Nakskov Rådstue: Fattigregnskaber 1721-1768, pk. N-4</vt:lpstr>
      <vt:lpstr>PowerPoint-præsentation</vt:lpstr>
      <vt:lpstr>Eksempel: Gladsaxe Pastorat, fattigkommissionens forhandlingsprotokoller 1802-1835</vt:lpstr>
      <vt:lpstr>PowerPoint-præsentation</vt:lpstr>
      <vt:lpstr>Eksempel på omgangsforsørgelse s.st. 1820</vt:lpstr>
      <vt:lpstr>Fattighuse og fattiggårde</vt:lpstr>
      <vt:lpstr>Eksempel: Anne Larsdatter</vt:lpstr>
      <vt:lpstr>Højby Pastorats registrerings- og auktionsprotokol 1814-1853</vt:lpstr>
      <vt:lpstr>PowerPoint-præsentation</vt:lpstr>
      <vt:lpstr>PowerPoint-præsentation</vt:lpstr>
      <vt:lpstr>Forsørgelsessted</vt:lpstr>
      <vt:lpstr>Forvirring i forbindelse med forsørgelsessted: Nakskov Rådstue: Fattigregnskaber 1721-1768, pk. N-4 (1752)</vt:lpstr>
      <vt:lpstr>PowerPoint-præsentation</vt:lpstr>
      <vt:lpstr>Undersøgelse vedr. forsørgelsessted: Hørsholm Sogn: Forhandlingsprotokol for Hørsholms Fattigvæsen 1857-1862, pk. 1 (1857)</vt:lpstr>
      <vt:lpstr>PowerPoint-præsentation</vt:lpstr>
      <vt:lpstr>Forsørgelsessted for uægte børn</vt:lpstr>
      <vt:lpstr>Eksempel på kommune, der kradser penge ind fra andre kommuner eller barnefaderen: Hørsholm Sogn: Regnskabsbog for Hørsholm Sogns Fattigvæsen 1862-1867, pk. 1 (indtægter 1862)</vt:lpstr>
      <vt:lpstr>Tab af rettigheder</vt:lpstr>
      <vt:lpstr>PowerPoint-præsentation</vt:lpstr>
      <vt:lpstr>5 grupper inden for fattigforsorg</vt:lpstr>
      <vt:lpstr>Aldersforsorg</vt:lpstr>
      <vt:lpstr>Maglebrænde Sogn: Forhandlings- og regnskabsbog for fattigvæsenet i Maglebrænde Sogn 1723-1844, pk. 1</vt:lpstr>
      <vt:lpstr>PowerPoint-præsentation</vt:lpstr>
      <vt:lpstr>Sygeforsorg</vt:lpstr>
      <vt:lpstr>Arbejdsløse</vt:lpstr>
      <vt:lpstr>Man kan ”følge” folk i protokollerne</vt:lpstr>
      <vt:lpstr>Eksempel 09.09.1911:  Magleby Kommune: Sognerådets forhandlingsprotokol 1900-1913, pk. 10-5 </vt:lpstr>
      <vt:lpstr>Fremmede (udlændinge)</vt:lpstr>
      <vt:lpstr>Plejebørn og fattige børn</vt:lpstr>
      <vt:lpstr>Eksempel på plejebarn: Korsør Købstadskommune, Børneværn: Fortegnelse over Korsør Kommunes Plejebørn, pk. 40-41 – 40-45</vt:lpstr>
      <vt:lpstr>PowerPoint-præsentation</vt:lpstr>
      <vt:lpstr>Eksempel på plejebørn: Korsør Købstadskommune, Børneværn: Tilsynsmyndighedens plejebørnsprotokol 1933-1935, pk. 40-41 – 40-45</vt:lpstr>
      <vt:lpstr>PowerPoint-præsentation</vt:lpstr>
      <vt:lpstr>Eksempel på vurdering af plejehjem for børn: Korsør Købstadskommune, Børneværn: Forhandlingsprotokol for tilsynet med plejebørn 1913-1929, pk. 40-41 – 40-45</vt:lpstr>
      <vt:lpstr>Plejebørn i Fødselsstiftelsens arkiv</vt:lpstr>
      <vt:lpstr>Hvordan man finder et barn i udsætterprotokollen</vt:lpstr>
      <vt:lpstr>Udsætterprotokol 36/1832</vt:lpstr>
      <vt:lpstr>Københavns fattigvæsen</vt:lpstr>
      <vt:lpstr>Eksempel:  Ejner Jensen, uægte, født 26.12.1901</vt:lpstr>
      <vt:lpstr>Forkortelsesliste findes på kbharkiv.dk</vt:lpstr>
      <vt:lpstr>Magistratens 3. afdeling: Referatprotokol A 54 544/1910, 1908-1910, henviser til referatprotokol C 10 644/1911 og C 9 1593/1915</vt:lpstr>
      <vt:lpstr>Magistratens 3. afdeling: Referatprotokol C 10 644/1911</vt:lpstr>
      <vt:lpstr>Magistratens 3. afdeling: Referatprotokol C 9 1593/1915</vt:lpstr>
      <vt:lpstr>Magistratens 3. afdeling: Referatprotokol A 82 37/1918</vt:lpstr>
      <vt:lpstr>Og det ledte til skiftet 1918</vt:lpstr>
      <vt:lpstr>Vi slutter med det vigtigste: Hvor finder man arkivalierne?</vt:lpstr>
      <vt:lpstr>PowerPoint-præsentation</vt:lpstr>
    </vt:vector>
  </TitlesOfParts>
  <Company>Statens Arkiver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Michael Dupont</dc:creator>
  <cp:lastModifiedBy>Birgit Vinholt</cp:lastModifiedBy>
  <cp:revision>71</cp:revision>
  <dcterms:created xsi:type="dcterms:W3CDTF">2016-01-21T07:42:12Z</dcterms:created>
  <dcterms:modified xsi:type="dcterms:W3CDTF">2021-10-10T08:10:09Z</dcterms:modified>
</cp:coreProperties>
</file>